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75" r:id="rId4"/>
    <p:sldId id="271" r:id="rId5"/>
    <p:sldId id="259" r:id="rId6"/>
    <p:sldId id="260" r:id="rId7"/>
    <p:sldId id="261" r:id="rId8"/>
    <p:sldId id="272" r:id="rId9"/>
    <p:sldId id="273" r:id="rId10"/>
    <p:sldId id="266" r:id="rId11"/>
    <p:sldId id="265" r:id="rId12"/>
    <p:sldId id="270" r:id="rId13"/>
    <p:sldId id="267" r:id="rId14"/>
    <p:sldId id="268" r:id="rId15"/>
    <p:sldId id="269" r:id="rId16"/>
    <p:sldId id="276" r:id="rId17"/>
    <p:sldId id="274" r:id="rId18"/>
    <p:sldId id="277" r:id="rId19"/>
    <p:sldId id="278" r:id="rId20"/>
    <p:sldId id="279" r:id="rId21"/>
    <p:sldId id="280" r:id="rId22"/>
    <p:sldId id="281" r:id="rId23"/>
    <p:sldId id="282" r:id="rId24"/>
    <p:sldId id="283" r:id="rId25"/>
    <p:sldId id="284" r:id="rId26"/>
    <p:sldId id="285" r:id="rId27"/>
    <p:sldId id="286" r:id="rId28"/>
    <p:sldId id="287" r:id="rId29"/>
    <p:sldId id="288" r:id="rId30"/>
    <p:sldId id="289" r:id="rId31"/>
    <p:sldId id="306" r:id="rId32"/>
    <p:sldId id="290" r:id="rId33"/>
    <p:sldId id="297" r:id="rId34"/>
    <p:sldId id="291" r:id="rId35"/>
    <p:sldId id="298" r:id="rId36"/>
    <p:sldId id="292" r:id="rId37"/>
    <p:sldId id="293" r:id="rId38"/>
    <p:sldId id="294" r:id="rId39"/>
    <p:sldId id="300" r:id="rId40"/>
    <p:sldId id="299" r:id="rId41"/>
    <p:sldId id="301" r:id="rId42"/>
    <p:sldId id="295" r:id="rId43"/>
    <p:sldId id="302" r:id="rId44"/>
    <p:sldId id="303" r:id="rId45"/>
    <p:sldId id="304" r:id="rId46"/>
    <p:sldId id="305" r:id="rId4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5854"/>
    <p:restoredTop sz="92969"/>
  </p:normalViewPr>
  <p:slideViewPr>
    <p:cSldViewPr snapToGrid="0" snapToObjects="1">
      <p:cViewPr varScale="1">
        <p:scale>
          <a:sx n="136" d="100"/>
          <a:sy n="136" d="100"/>
        </p:scale>
        <p:origin x="232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presProps" Target="presProps.xml"/><Relationship Id="rId49" Type="http://schemas.openxmlformats.org/officeDocument/2006/relationships/viewProps" Target="view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theme" Target="theme/theme1.xml"/><Relationship Id="rId5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056355-5BEE-7E41-B3D2-743468794A72}" type="datetimeFigureOut">
              <a:rPr kumimoji="1" lang="ko-KR" altLang="en-US" smtClean="0"/>
              <a:t>2016. 7. 22.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8E77C5-9065-1F4A-B91F-F7F6393DC5C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443524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056355-5BEE-7E41-B3D2-743468794A72}" type="datetimeFigureOut">
              <a:rPr kumimoji="1" lang="ko-KR" altLang="en-US" smtClean="0"/>
              <a:t>2016. 7. 22.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8E77C5-9065-1F4A-B91F-F7F6393DC5C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488460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056355-5BEE-7E41-B3D2-743468794A72}" type="datetimeFigureOut">
              <a:rPr kumimoji="1" lang="ko-KR" altLang="en-US" smtClean="0"/>
              <a:t>2016. 7. 22.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8E77C5-9065-1F4A-B91F-F7F6393DC5C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0501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056355-5BEE-7E41-B3D2-743468794A72}" type="datetimeFigureOut">
              <a:rPr kumimoji="1" lang="ko-KR" altLang="en-US" smtClean="0"/>
              <a:t>2016. 7. 22.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8E77C5-9065-1F4A-B91F-F7F6393DC5C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709396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056355-5BEE-7E41-B3D2-743468794A72}" type="datetimeFigureOut">
              <a:rPr kumimoji="1" lang="ko-KR" altLang="en-US" smtClean="0"/>
              <a:t>2016. 7. 22.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8E77C5-9065-1F4A-B91F-F7F6393DC5C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686112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056355-5BEE-7E41-B3D2-743468794A72}" type="datetimeFigureOut">
              <a:rPr kumimoji="1" lang="ko-KR" altLang="en-US" smtClean="0"/>
              <a:t>2016. 7. 22.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8E77C5-9065-1F4A-B91F-F7F6393DC5C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140477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056355-5BEE-7E41-B3D2-743468794A72}" type="datetimeFigureOut">
              <a:rPr kumimoji="1" lang="ko-KR" altLang="en-US" smtClean="0"/>
              <a:t>2016. 7. 22.</a:t>
            </a:fld>
            <a:endParaRPr kumimoji="1"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8E77C5-9065-1F4A-B91F-F7F6393DC5C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543387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056355-5BEE-7E41-B3D2-743468794A72}" type="datetimeFigureOut">
              <a:rPr kumimoji="1" lang="ko-KR" altLang="en-US" smtClean="0"/>
              <a:t>2016. 7. 22.</a:t>
            </a:fld>
            <a:endParaRPr kumimoji="1"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8E77C5-9065-1F4A-B91F-F7F6393DC5C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007784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056355-5BEE-7E41-B3D2-743468794A72}" type="datetimeFigureOut">
              <a:rPr kumimoji="1" lang="ko-KR" altLang="en-US" smtClean="0"/>
              <a:t>2016. 7. 22.</a:t>
            </a:fld>
            <a:endParaRPr kumimoji="1"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8E77C5-9065-1F4A-B91F-F7F6393DC5C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909480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056355-5BEE-7E41-B3D2-743468794A72}" type="datetimeFigureOut">
              <a:rPr kumimoji="1" lang="ko-KR" altLang="en-US" smtClean="0"/>
              <a:t>2016. 7. 22.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8E77C5-9065-1F4A-B91F-F7F6393DC5C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277232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056355-5BEE-7E41-B3D2-743468794A72}" type="datetimeFigureOut">
              <a:rPr kumimoji="1" lang="ko-KR" altLang="en-US" smtClean="0"/>
              <a:t>2016. 7. 22.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8E77C5-9065-1F4A-B91F-F7F6393DC5C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017973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056355-5BEE-7E41-B3D2-743468794A72}" type="datetimeFigureOut">
              <a:rPr kumimoji="1" lang="ko-KR" altLang="en-US" smtClean="0"/>
              <a:t>2016. 7. 22.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8E77C5-9065-1F4A-B91F-F7F6393DC5C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498819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vis-www.cs.umass.edu/lfw/index.html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openface-api.readthedocs.io/en/latest/" TargetMode="External"/><Relationship Id="rId4" Type="http://schemas.openxmlformats.org/officeDocument/2006/relationships/hyperlink" Target="https://github.com/cmusatyalab/openface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cmusatyalab.github.io/openface/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tiff"/><Relationship Id="rId3" Type="http://schemas.openxmlformats.org/officeDocument/2006/relationships/image" Target="../media/image27.tif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vis-www.cs.umass.edu/lfw/README.txt" TargetMode="Externa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ko-KR" dirty="0" err="1"/>
              <a:t>OpenFace</a:t>
            </a:r>
            <a:endParaRPr kumimoji="1" lang="ko-KR" altLang="en-US" dirty="0"/>
          </a:p>
        </p:txBody>
      </p:sp>
      <p:sp>
        <p:nvSpPr>
          <p:cNvPr id="3" name="부제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ko-KR" altLang="en-US" dirty="0" smtClean="0"/>
              <a:t>강재호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533050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ko-KR" dirty="0"/>
              <a:t>LFW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Labeled Faces in the Wild</a:t>
            </a:r>
          </a:p>
          <a:p>
            <a:r>
              <a:rPr kumimoji="1" lang="en-US" altLang="ko-KR" dirty="0">
                <a:hlinkClick r:id="rId2"/>
              </a:rPr>
              <a:t>http://vis-www.cs.umass.edu/lfw/index.html</a:t>
            </a:r>
            <a:endParaRPr kumimoji="1" lang="en-US" altLang="ko-KR" dirty="0"/>
          </a:p>
          <a:p>
            <a:pPr lvl="1"/>
            <a:r>
              <a:rPr lang="ko-KR" altLang="en-US" dirty="0"/>
              <a:t>어떤 얼굴 인식 프로그램이든 그 성능을 확인할 수 있으려면 알고리즘을 테스트할 적절한 얼굴 데이터가 필요하다</a:t>
            </a:r>
            <a:r>
              <a:rPr lang="en-US" altLang="ko-KR" dirty="0"/>
              <a:t>. </a:t>
            </a:r>
            <a:r>
              <a:rPr lang="ko-KR" altLang="en-US" dirty="0"/>
              <a:t>물론 이 데이터에는 인종</a:t>
            </a:r>
            <a:r>
              <a:rPr lang="en-US" altLang="ko-KR" dirty="0"/>
              <a:t>, </a:t>
            </a:r>
            <a:r>
              <a:rPr lang="ko-KR" altLang="en-US" dirty="0"/>
              <a:t>나이</a:t>
            </a:r>
            <a:r>
              <a:rPr lang="en-US" altLang="ko-KR" dirty="0"/>
              <a:t>, </a:t>
            </a:r>
            <a:r>
              <a:rPr lang="ko-KR" altLang="en-US" dirty="0"/>
              <a:t>성뿐 아니라 조명</a:t>
            </a:r>
            <a:r>
              <a:rPr lang="en-US" altLang="ko-KR" dirty="0"/>
              <a:t>, </a:t>
            </a:r>
            <a:r>
              <a:rPr lang="ko-KR" altLang="en-US" dirty="0"/>
              <a:t>표정</a:t>
            </a:r>
            <a:r>
              <a:rPr lang="en-US" altLang="ko-KR" dirty="0"/>
              <a:t>, </a:t>
            </a:r>
            <a:r>
              <a:rPr lang="ko-KR" altLang="en-US" dirty="0"/>
              <a:t>자세별로 다른 다양한 얼굴들이 포함돼 있어야 한다</a:t>
            </a:r>
            <a:r>
              <a:rPr lang="en-US" altLang="ko-KR" dirty="0"/>
              <a:t>. </a:t>
            </a:r>
            <a:r>
              <a:rPr lang="ko-KR" altLang="en-US" dirty="0"/>
              <a:t>거기에 헤어스타일</a:t>
            </a:r>
            <a:r>
              <a:rPr lang="en-US" altLang="ko-KR" dirty="0"/>
              <a:t>, </a:t>
            </a:r>
            <a:r>
              <a:rPr lang="ko-KR" altLang="en-US" dirty="0"/>
              <a:t>의상 패션</a:t>
            </a:r>
            <a:r>
              <a:rPr lang="en-US" altLang="ko-KR" dirty="0"/>
              <a:t>, </a:t>
            </a:r>
            <a:r>
              <a:rPr lang="ko-KR" altLang="en-US" dirty="0"/>
              <a:t>화장에 따른 얼굴 변화도 고려돼야 한다</a:t>
            </a:r>
            <a:r>
              <a:rPr lang="en-US" altLang="ko-KR" dirty="0"/>
              <a:t>. </a:t>
            </a:r>
            <a:r>
              <a:rPr lang="ko-KR" altLang="en-US" dirty="0"/>
              <a:t>현재 이런 조건을 갖춘 표준 데이터 역할을 하는 것으로 </a:t>
            </a:r>
            <a:r>
              <a:rPr lang="en-US" altLang="ko-KR" dirty="0"/>
              <a:t>LFW(Labelled Faces in the Wild)</a:t>
            </a:r>
            <a:r>
              <a:rPr lang="ko-KR" altLang="en-US" dirty="0"/>
              <a:t>라는 이름의 데이터세트가 있다</a:t>
            </a:r>
            <a:r>
              <a:rPr lang="en-US" altLang="ko-KR" dirty="0"/>
              <a:t>. </a:t>
            </a:r>
            <a:r>
              <a:rPr lang="ko-KR" altLang="en-US" dirty="0"/>
              <a:t>이 세트에는 웹에서 수집한 약 </a:t>
            </a:r>
            <a:r>
              <a:rPr lang="en-US" altLang="ko-KR" dirty="0"/>
              <a:t>6000</a:t>
            </a:r>
            <a:r>
              <a:rPr lang="ko-KR" altLang="en-US" dirty="0"/>
              <a:t>명의 유명인사의 얼굴사진 </a:t>
            </a:r>
            <a:r>
              <a:rPr lang="en-US" altLang="ko-KR" dirty="0"/>
              <a:t>1</a:t>
            </a:r>
            <a:r>
              <a:rPr lang="ko-KR" altLang="en-US" dirty="0"/>
              <a:t>만</a:t>
            </a:r>
            <a:r>
              <a:rPr lang="en-US" altLang="ko-KR" dirty="0"/>
              <a:t>3</a:t>
            </a:r>
            <a:r>
              <a:rPr lang="ko-KR" altLang="en-US" dirty="0"/>
              <a:t>천여장이 들어 있다</a:t>
            </a:r>
            <a:r>
              <a:rPr lang="en-US" altLang="ko-KR" dirty="0"/>
              <a:t>.</a:t>
            </a:r>
          </a:p>
          <a:p>
            <a:pPr lvl="1"/>
            <a:r>
              <a:rPr kumimoji="1" lang="en-US" altLang="ko-KR" dirty="0"/>
              <a:t>http://</a:t>
            </a:r>
            <a:r>
              <a:rPr kumimoji="1" lang="en-US" altLang="ko-KR" dirty="0" err="1"/>
              <a:t>www.hani.co.kr</a:t>
            </a:r>
            <a:r>
              <a:rPr kumimoji="1" lang="en-US" altLang="ko-KR" dirty="0"/>
              <a:t>/</a:t>
            </a:r>
            <a:r>
              <a:rPr kumimoji="1" lang="en-US" altLang="ko-KR" dirty="0" err="1"/>
              <a:t>arti</a:t>
            </a:r>
            <a:r>
              <a:rPr kumimoji="1" lang="en-US" altLang="ko-KR" dirty="0"/>
              <a:t>/economy/it/636535.html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66813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ko-KR" dirty="0" err="1"/>
              <a:t>Openface</a:t>
            </a:r>
            <a:r>
              <a:rPr kumimoji="1" lang="en-US" altLang="ko-KR" dirty="0"/>
              <a:t> Library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5219700" cy="4351338"/>
          </a:xfrm>
        </p:spPr>
        <p:txBody>
          <a:bodyPr>
            <a:normAutofit/>
          </a:bodyPr>
          <a:lstStyle/>
          <a:p>
            <a:r>
              <a:rPr kumimoji="1" lang="en-US" altLang="ko-KR" dirty="0"/>
              <a:t>Free and Open source Face recognition with deep learning network</a:t>
            </a:r>
          </a:p>
          <a:p>
            <a:r>
              <a:rPr kumimoji="1" lang="en-US" altLang="ko-KR" dirty="0"/>
              <a:t>Version </a:t>
            </a:r>
          </a:p>
          <a:p>
            <a:pPr lvl="1"/>
            <a:r>
              <a:rPr kumimoji="1" lang="en-US" altLang="ko-KR" dirty="0"/>
              <a:t>0.2.0</a:t>
            </a:r>
          </a:p>
          <a:p>
            <a:pPr lvl="1"/>
            <a:r>
              <a:rPr kumimoji="1" lang="en-US" altLang="ko-KR" dirty="0"/>
              <a:t>Accuracy (0.1.0)76.1 -&gt; (0.2.0)92.9%</a:t>
            </a:r>
          </a:p>
          <a:p>
            <a:pPr lvl="1"/>
            <a:r>
              <a:rPr kumimoji="1" lang="en-US" altLang="ko-KR" dirty="0"/>
              <a:t>Base on LFW Data set</a:t>
            </a:r>
            <a:endParaRPr kumimoji="1" lang="ko-KR" altLang="en-US" dirty="0"/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6045958" y="1825625"/>
            <a:ext cx="530784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dirty="0"/>
              <a:t>Blog</a:t>
            </a:r>
          </a:p>
          <a:p>
            <a:pPr lvl="1"/>
            <a:r>
              <a:rPr kumimoji="1" lang="en-US" altLang="ko-KR" dirty="0">
                <a:hlinkClick r:id="rId2"/>
              </a:rPr>
              <a:t>https://cmusatyalab.github.io/openface/</a:t>
            </a:r>
            <a:endParaRPr kumimoji="1" lang="en-US" altLang="ko-KR" dirty="0"/>
          </a:p>
          <a:p>
            <a:r>
              <a:rPr kumimoji="1" lang="en-US" altLang="ko-KR" dirty="0" err="1"/>
              <a:t>Api</a:t>
            </a:r>
            <a:r>
              <a:rPr kumimoji="1" lang="en-US" altLang="ko-KR" dirty="0"/>
              <a:t> </a:t>
            </a:r>
          </a:p>
          <a:p>
            <a:pPr lvl="1"/>
            <a:r>
              <a:rPr kumimoji="1" lang="en-US" altLang="ko-KR" dirty="0">
                <a:hlinkClick r:id="rId3"/>
              </a:rPr>
              <a:t>http://openface-api.readthedocs.io/en/latest/</a:t>
            </a:r>
            <a:endParaRPr kumimoji="1" lang="en-US" altLang="ko-KR" dirty="0"/>
          </a:p>
          <a:p>
            <a:r>
              <a:rPr kumimoji="1" lang="en-US" altLang="ko-KR" dirty="0" err="1"/>
              <a:t>Github</a:t>
            </a:r>
            <a:r>
              <a:rPr kumimoji="1" lang="en-US" altLang="ko-KR" dirty="0"/>
              <a:t> </a:t>
            </a:r>
          </a:p>
          <a:p>
            <a:pPr lvl="1"/>
            <a:r>
              <a:rPr kumimoji="1" lang="en-US" altLang="ko-KR" dirty="0">
                <a:hlinkClick r:id="rId4"/>
              </a:rPr>
              <a:t>https://github.com/cmusatyalab/openface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8876136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ko-KR" altLang="en-US" dirty="0"/>
              <a:t>구조</a:t>
            </a: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15704" y="1825625"/>
            <a:ext cx="596059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5857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ko-KR" altLang="en-US" dirty="0"/>
              <a:t>직접 설치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직접 빌드 </a:t>
            </a:r>
            <a:endParaRPr kumimoji="1" lang="en-US" altLang="ko-KR" dirty="0"/>
          </a:p>
          <a:p>
            <a:pPr lvl="1"/>
            <a:r>
              <a:rPr kumimoji="1" lang="en-US" altLang="ko-KR" dirty="0" err="1"/>
              <a:t>Git</a:t>
            </a:r>
            <a:r>
              <a:rPr kumimoji="1" lang="en-US" altLang="ko-KR" dirty="0"/>
              <a:t> clone https://</a:t>
            </a:r>
            <a:r>
              <a:rPr kumimoji="1" lang="en-US" altLang="ko-KR" dirty="0" err="1"/>
              <a:t>github.com</a:t>
            </a:r>
            <a:r>
              <a:rPr kumimoji="1" lang="en-US" altLang="ko-KR" dirty="0"/>
              <a:t>/</a:t>
            </a:r>
            <a:r>
              <a:rPr kumimoji="1" lang="en-US" altLang="ko-KR" dirty="0" err="1"/>
              <a:t>cmusatyalab</a:t>
            </a:r>
            <a:r>
              <a:rPr kumimoji="1" lang="en-US" altLang="ko-KR" dirty="0"/>
              <a:t>/</a:t>
            </a:r>
            <a:r>
              <a:rPr kumimoji="1" lang="en-US" altLang="ko-KR" dirty="0" err="1"/>
              <a:t>openface</a:t>
            </a:r>
            <a:r>
              <a:rPr kumimoji="1" lang="en-US" altLang="ko-KR" dirty="0"/>
              <a:t>; python </a:t>
            </a:r>
            <a:r>
              <a:rPr kumimoji="1" lang="en-US" altLang="ko-KR" dirty="0" err="1"/>
              <a:t>setup.py</a:t>
            </a:r>
            <a:endParaRPr kumimoji="1" lang="en-US" altLang="ko-KR" dirty="0"/>
          </a:p>
          <a:p>
            <a:pPr lvl="1"/>
            <a:r>
              <a:rPr kumimoji="1" lang="is-IS" altLang="ko-KR" dirty="0" smtClean="0"/>
              <a:t>Python </a:t>
            </a:r>
            <a:r>
              <a:rPr lang="en-US" altLang="ko-KR" dirty="0"/>
              <a:t>dependency </a:t>
            </a:r>
            <a:endParaRPr lang="en-US" altLang="ko-KR" dirty="0" smtClean="0"/>
          </a:p>
          <a:p>
            <a:pPr lvl="2"/>
            <a:r>
              <a:rPr lang="en-US" altLang="ko-KR" dirty="0" err="1" smtClean="0"/>
              <a:t>opencv</a:t>
            </a:r>
            <a:r>
              <a:rPr lang="en-US" altLang="ko-KR" dirty="0"/>
              <a:t>, </a:t>
            </a:r>
            <a:r>
              <a:rPr lang="en-US" altLang="ko-KR" dirty="0" err="1"/>
              <a:t>dlib</a:t>
            </a:r>
            <a:r>
              <a:rPr lang="en-US" altLang="ko-KR" dirty="0"/>
              <a:t>, </a:t>
            </a:r>
            <a:r>
              <a:rPr lang="en-US" altLang="ko-KR" dirty="0" err="1"/>
              <a:t>numpy</a:t>
            </a:r>
            <a:r>
              <a:rPr lang="en-US" altLang="ko-KR" dirty="0"/>
              <a:t>, </a:t>
            </a:r>
            <a:r>
              <a:rPr lang="en-US" altLang="ko-KR" dirty="0" err="1"/>
              <a:t>scipy</a:t>
            </a:r>
            <a:r>
              <a:rPr lang="en-US" altLang="ko-KR" dirty="0"/>
              <a:t>, </a:t>
            </a:r>
            <a:r>
              <a:rPr lang="en-US" altLang="ko-KR" dirty="0" err="1"/>
              <a:t>scikit</a:t>
            </a:r>
            <a:r>
              <a:rPr lang="en-US" altLang="ko-KR" dirty="0"/>
              <a:t>-learn, </a:t>
            </a:r>
            <a:r>
              <a:rPr lang="en-US" altLang="ko-KR" dirty="0" err="1" smtClean="0"/>
              <a:t>scikit</a:t>
            </a:r>
            <a:r>
              <a:rPr lang="en-US" altLang="ko-KR" dirty="0" smtClean="0"/>
              <a:t>-image</a:t>
            </a:r>
            <a:endParaRPr kumimoji="1" lang="is-IS" altLang="ko-KR" dirty="0" smtClean="0"/>
          </a:p>
          <a:p>
            <a:pPr lvl="1"/>
            <a:r>
              <a:rPr kumimoji="1" lang="en-US" altLang="ko-KR" dirty="0" err="1" smtClean="0"/>
              <a:t>Lua</a:t>
            </a:r>
            <a:r>
              <a:rPr kumimoji="1" lang="en-US" altLang="ko-KR" dirty="0" smtClean="0"/>
              <a:t> dependency</a:t>
            </a:r>
          </a:p>
          <a:p>
            <a:pPr lvl="2"/>
            <a:r>
              <a:rPr kumimoji="1" lang="is-IS" altLang="ko-KR" dirty="0" smtClean="0"/>
              <a:t> </a:t>
            </a:r>
            <a:r>
              <a:rPr kumimoji="1" lang="is-IS" altLang="ko-KR" dirty="0"/>
              <a:t>torch, cutorch </a:t>
            </a:r>
            <a:endParaRPr kumimoji="1" lang="is-IS" altLang="ko-KR" dirty="0" smtClean="0"/>
          </a:p>
          <a:p>
            <a:pPr lvl="2"/>
            <a:r>
              <a:rPr lang="en-US" altLang="ko-KR" dirty="0" err="1"/>
              <a:t>dpnn</a:t>
            </a:r>
            <a:r>
              <a:rPr lang="en-US" altLang="ko-KR" dirty="0"/>
              <a:t>, </a:t>
            </a:r>
            <a:r>
              <a:rPr lang="en-US" altLang="ko-KR" dirty="0" err="1"/>
              <a:t>nn</a:t>
            </a:r>
            <a:r>
              <a:rPr lang="en-US" altLang="ko-KR" dirty="0"/>
              <a:t>, </a:t>
            </a:r>
            <a:r>
              <a:rPr lang="en-US" altLang="ko-KR" dirty="0" err="1"/>
              <a:t>optim</a:t>
            </a:r>
            <a:r>
              <a:rPr lang="en-US" altLang="ko-KR" dirty="0"/>
              <a:t>, </a:t>
            </a:r>
            <a:r>
              <a:rPr lang="en-US" altLang="ko-KR" dirty="0" err="1"/>
              <a:t>csvigo</a:t>
            </a:r>
            <a:r>
              <a:rPr lang="en-US" altLang="ko-KR" dirty="0"/>
              <a:t>, </a:t>
            </a:r>
            <a:r>
              <a:rPr lang="en-US" altLang="ko-KR" dirty="0" err="1"/>
              <a:t>cutorch</a:t>
            </a:r>
            <a:r>
              <a:rPr lang="en-US" altLang="ko-KR" dirty="0"/>
              <a:t> or </a:t>
            </a:r>
            <a:r>
              <a:rPr lang="en-US" altLang="ko-KR" dirty="0" err="1"/>
              <a:t>cunn</a:t>
            </a:r>
            <a:r>
              <a:rPr lang="en-US" altLang="ko-KR" dirty="0"/>
              <a:t>(for </a:t>
            </a:r>
            <a:r>
              <a:rPr lang="en-US" altLang="ko-KR" dirty="0" err="1"/>
              <a:t>cuda</a:t>
            </a:r>
            <a:r>
              <a:rPr lang="en-US" altLang="ko-KR" dirty="0"/>
              <a:t>), </a:t>
            </a:r>
            <a:r>
              <a:rPr lang="en-US" altLang="ko-KR" dirty="0" err="1"/>
              <a:t>fblualib</a:t>
            </a:r>
            <a:r>
              <a:rPr lang="en-US" altLang="ko-KR" dirty="0"/>
              <a:t>, </a:t>
            </a:r>
            <a:r>
              <a:rPr lang="en-US" altLang="ko-KR" dirty="0" err="1"/>
              <a:t>tds</a:t>
            </a:r>
            <a:r>
              <a:rPr lang="en-US" altLang="ko-KR" dirty="0"/>
              <a:t>, </a:t>
            </a:r>
            <a:r>
              <a:rPr lang="en-US" altLang="ko-KR" dirty="0" err="1"/>
              <a:t>torchx</a:t>
            </a:r>
            <a:r>
              <a:rPr lang="en-US" altLang="ko-KR" dirty="0"/>
              <a:t>, </a:t>
            </a:r>
            <a:r>
              <a:rPr lang="en-US" altLang="ko-KR" dirty="0" err="1"/>
              <a:t>optnet</a:t>
            </a:r>
            <a:endParaRPr kumimoji="1" lang="is-IS" altLang="ko-KR" dirty="0"/>
          </a:p>
          <a:p>
            <a:pPr lvl="1"/>
            <a:endParaRPr kumimoji="1" lang="is-IS" altLang="ko-KR" dirty="0"/>
          </a:p>
          <a:p>
            <a:pPr lvl="1"/>
            <a:r>
              <a:rPr kumimoji="1" lang="ko-KR" altLang="en-US" dirty="0"/>
              <a:t>복잡함</a:t>
            </a:r>
            <a:r>
              <a:rPr kumimoji="1" lang="en-US" altLang="ko-KR" dirty="0"/>
              <a:t>.</a:t>
            </a:r>
          </a:p>
          <a:p>
            <a:pPr lvl="1"/>
            <a:endParaRPr kumimoji="1" lang="en-US" altLang="ko-KR" dirty="0"/>
          </a:p>
          <a:p>
            <a:pPr lvl="1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340078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ko-KR" dirty="0"/>
              <a:t>Docker</a:t>
            </a:r>
            <a:r>
              <a:rPr kumimoji="1" lang="ko-KR" altLang="en-US" dirty="0"/>
              <a:t>를 통한 설치 </a:t>
            </a:r>
            <a:r>
              <a:rPr kumimoji="1" lang="en-US" altLang="ko-KR" dirty="0"/>
              <a:t>1</a:t>
            </a:r>
            <a:endParaRPr kumimoji="1"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50" y="1690688"/>
            <a:ext cx="10604500" cy="17526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50" y="3784601"/>
            <a:ext cx="10541000" cy="196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3300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ko-KR" dirty="0" err="1"/>
              <a:t>Nvidia</a:t>
            </a:r>
            <a:r>
              <a:rPr kumimoji="1" lang="en-US" altLang="ko-KR" dirty="0"/>
              <a:t>-Docker</a:t>
            </a:r>
            <a:r>
              <a:rPr kumimoji="1" lang="ko-KR" altLang="en-US" dirty="0"/>
              <a:t>를 이용한 설치</a:t>
            </a:r>
            <a:r>
              <a:rPr kumimoji="1" lang="en-US" altLang="ko-KR" dirty="0"/>
              <a:t>1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5188527" cy="2759075"/>
          </a:xfrm>
        </p:spPr>
        <p:txBody>
          <a:bodyPr/>
          <a:lstStyle/>
          <a:p>
            <a:r>
              <a:rPr kumimoji="1" lang="en-US" altLang="ko-KR" dirty="0"/>
              <a:t>Docker for </a:t>
            </a:r>
            <a:r>
              <a:rPr kumimoji="1" lang="en-US" altLang="ko-KR" dirty="0" err="1"/>
              <a:t>cuda</a:t>
            </a:r>
            <a:endParaRPr kumimoji="1" lang="en-US" altLang="ko-KR" dirty="0"/>
          </a:p>
          <a:p>
            <a:pPr lvl="1"/>
            <a:r>
              <a:rPr kumimoji="1" lang="en-US" altLang="ko-KR" dirty="0" err="1"/>
              <a:t>Nvidia</a:t>
            </a:r>
            <a:r>
              <a:rPr kumimoji="1" lang="en-US" altLang="ko-KR" dirty="0"/>
              <a:t>-Docker + </a:t>
            </a:r>
            <a:r>
              <a:rPr kumimoji="1" lang="en-US" altLang="ko-KR" dirty="0" err="1"/>
              <a:t>openface</a:t>
            </a:r>
            <a:endParaRPr kumimoji="1" lang="en-US" altLang="ko-KR" dirty="0"/>
          </a:p>
          <a:p>
            <a:pPr lvl="1"/>
            <a:r>
              <a:rPr kumimoji="1" lang="en-US" altLang="ko-KR" dirty="0"/>
              <a:t>https://</a:t>
            </a:r>
            <a:r>
              <a:rPr kumimoji="1" lang="en-US" altLang="ko-KR" dirty="0" err="1"/>
              <a:t>github.com</a:t>
            </a:r>
            <a:r>
              <a:rPr kumimoji="1" lang="en-US" altLang="ko-KR" dirty="0"/>
              <a:t>/</a:t>
            </a:r>
            <a:r>
              <a:rPr kumimoji="1" lang="en-US" altLang="ko-KR" dirty="0" err="1"/>
              <a:t>jaeho-kang</a:t>
            </a:r>
            <a:r>
              <a:rPr kumimoji="1" lang="en-US" altLang="ko-KR" dirty="0"/>
              <a:t>/deep-learning/blob/master/</a:t>
            </a:r>
            <a:r>
              <a:rPr kumimoji="1" lang="en-US" altLang="ko-KR" dirty="0" err="1"/>
              <a:t>openface</a:t>
            </a:r>
            <a:r>
              <a:rPr kumimoji="1" lang="en-US" altLang="ko-KR" dirty="0"/>
              <a:t>/</a:t>
            </a:r>
            <a:r>
              <a:rPr kumimoji="1" lang="en-US" altLang="ko-KR" dirty="0" err="1"/>
              <a:t>Dockerfile</a:t>
            </a:r>
            <a:endParaRPr kumimoji="1" lang="en-US" altLang="ko-KR" dirty="0"/>
          </a:p>
          <a:p>
            <a:pPr lvl="1"/>
            <a:r>
              <a:rPr kumimoji="1" lang="en-US" altLang="ko-KR" dirty="0" err="1"/>
              <a:t>Cuda</a:t>
            </a:r>
            <a:r>
              <a:rPr kumimoji="1" lang="en-US" altLang="ko-KR" dirty="0"/>
              <a:t> 7.5, cudnn5</a:t>
            </a:r>
            <a:endParaRPr kumimoji="1"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5718" y="1825625"/>
            <a:ext cx="5478318" cy="338050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16000" y="5321300"/>
            <a:ext cx="74253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err="1"/>
              <a:t>nvidia-docker</a:t>
            </a:r>
            <a:r>
              <a:rPr kumimoji="1" lang="en-US" altLang="ko-KR" dirty="0"/>
              <a:t> run -p 9000:9000 –p 8000:8000 –t –I image /bin/bash</a:t>
            </a:r>
            <a:endParaRPr kumimoji="1" lang="ko-KR" altLang="en-US" dirty="0"/>
          </a:p>
        </p:txBody>
      </p:sp>
      <p:cxnSp>
        <p:nvCxnSpPr>
          <p:cNvPr id="7" name="직선 연결선[R] 6"/>
          <p:cNvCxnSpPr/>
          <p:nvPr/>
        </p:nvCxnSpPr>
        <p:spPr>
          <a:xfrm>
            <a:off x="1104900" y="5690632"/>
            <a:ext cx="1358900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016000" y="5805798"/>
            <a:ext cx="2714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err="1"/>
              <a:t>nvidia</a:t>
            </a:r>
            <a:r>
              <a:rPr kumimoji="1" lang="en-US" altLang="ko-KR" dirty="0"/>
              <a:t> </a:t>
            </a:r>
            <a:r>
              <a:rPr kumimoji="1" lang="en-US" altLang="ko-KR" dirty="0" err="1"/>
              <a:t>cuda</a:t>
            </a:r>
            <a:r>
              <a:rPr kumimoji="1" lang="en-US" altLang="ko-KR" dirty="0"/>
              <a:t> </a:t>
            </a:r>
            <a:r>
              <a:rPr kumimoji="1" lang="ko-KR" altLang="en-US" dirty="0"/>
              <a:t>지원 </a:t>
            </a:r>
            <a:r>
              <a:rPr kumimoji="1" lang="en-US" altLang="ko-KR" dirty="0" err="1"/>
              <a:t>docker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239931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ko-KR" dirty="0" err="1"/>
              <a:t>Nvidia</a:t>
            </a:r>
            <a:r>
              <a:rPr kumimoji="1" lang="en-US" altLang="ko-KR" dirty="0"/>
              <a:t>-Docker</a:t>
            </a:r>
            <a:r>
              <a:rPr kumimoji="1" lang="ko-KR" altLang="en-US" dirty="0"/>
              <a:t>를 이용한 설치</a:t>
            </a:r>
            <a:r>
              <a:rPr kumimoji="1" lang="en-US" altLang="ko-KR" dirty="0"/>
              <a:t>2</a:t>
            </a:r>
            <a:endParaRPr kumimoji="1"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12994" y="1825625"/>
            <a:ext cx="776601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5026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ko-KR" altLang="en-US" dirty="0"/>
              <a:t>이미지 비교</a:t>
            </a:r>
          </a:p>
        </p:txBody>
      </p:sp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838200" y="1825626"/>
            <a:ext cx="10017868" cy="489558"/>
          </a:xfrm>
        </p:spPr>
        <p:txBody>
          <a:bodyPr/>
          <a:lstStyle/>
          <a:p>
            <a:r>
              <a:rPr kumimoji="1" lang="en-US" altLang="ko-KR" dirty="0"/>
              <a:t>./demos/</a:t>
            </a:r>
            <a:r>
              <a:rPr kumimoji="1" lang="en-US" altLang="ko-KR" dirty="0" err="1"/>
              <a:t>compare.py</a:t>
            </a:r>
            <a:r>
              <a:rPr kumimoji="1" lang="en-US" altLang="ko-KR" dirty="0"/>
              <a:t> ./images/examples/{</a:t>
            </a:r>
            <a:r>
              <a:rPr kumimoji="1" lang="en-US" altLang="ko-KR" dirty="0" err="1"/>
              <a:t>lennon</a:t>
            </a:r>
            <a:r>
              <a:rPr kumimoji="1" lang="en-US" altLang="ko-KR" dirty="0"/>
              <a:t>*,</a:t>
            </a:r>
            <a:r>
              <a:rPr kumimoji="1" lang="en-US" altLang="ko-KR" dirty="0" err="1"/>
              <a:t>clapton</a:t>
            </a:r>
            <a:r>
              <a:rPr kumimoji="1" lang="en-US" altLang="ko-KR" dirty="0"/>
              <a:t>*}</a:t>
            </a:r>
            <a:endParaRPr kumimoji="1"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8699" y="2450122"/>
            <a:ext cx="7594600" cy="2005146"/>
          </a:xfrm>
          <a:prstGeom prst="rect">
            <a:avLst/>
          </a:prstGeom>
        </p:spPr>
      </p:pic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3745085"/>
              </p:ext>
            </p:extLst>
          </p:nvPr>
        </p:nvGraphicFramePr>
        <p:xfrm>
          <a:off x="2031999" y="4590206"/>
          <a:ext cx="8128000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6256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6256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6256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62560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lennon</a:t>
                      </a:r>
                      <a:r>
                        <a:rPr lang="en-US" altLang="ko-KR" dirty="0"/>
                        <a:t> \ </a:t>
                      </a:r>
                      <a:r>
                        <a:rPr lang="en-US" altLang="ko-KR" dirty="0" err="1"/>
                        <a:t>clapton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lennon-1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lennon-2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clapton-1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clapton-2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lennon-1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-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0.763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1.132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1.145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lennon-2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0.763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-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1.447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1.521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clapton-1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1.132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1.447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-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0.318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clapton-2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1.145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1.521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0.318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-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3676261" y="5216226"/>
            <a:ext cx="3172408" cy="75943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noFill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848670" y="5981015"/>
            <a:ext cx="3311330" cy="73263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757687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ko-KR" altLang="en-US" dirty="0"/>
              <a:t>분류예제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./demos/</a:t>
            </a:r>
            <a:r>
              <a:rPr kumimoji="1" lang="en-US" altLang="ko-KR" dirty="0" err="1"/>
              <a:t>classifier.py</a:t>
            </a:r>
            <a:r>
              <a:rPr kumimoji="1" lang="en-US" altLang="ko-KR" dirty="0"/>
              <a:t> infer models/</a:t>
            </a:r>
            <a:r>
              <a:rPr kumimoji="1" lang="en-US" altLang="ko-KR" dirty="0" err="1"/>
              <a:t>openface</a:t>
            </a:r>
            <a:r>
              <a:rPr kumimoji="1" lang="en-US" altLang="ko-KR" dirty="0"/>
              <a:t>/celeb-classifier.nn4.small2.v1.pkl ./images/examples/</a:t>
            </a:r>
            <a:r>
              <a:rPr kumimoji="1" lang="en-US" altLang="ko-KR" dirty="0" err="1"/>
              <a:t>carell.jpg</a:t>
            </a:r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class, confidence </a:t>
            </a:r>
            <a:r>
              <a:rPr kumimoji="1" lang="ko-KR" altLang="en-US" dirty="0"/>
              <a:t>출력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057" y="2705894"/>
            <a:ext cx="962660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396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ko-KR" dirty="0" err="1"/>
              <a:t>pretrain</a:t>
            </a:r>
            <a:r>
              <a:rPr kumimoji="1" lang="en-US" altLang="ko-KR" dirty="0"/>
              <a:t> </a:t>
            </a:r>
            <a:r>
              <a:rPr kumimoji="1" lang="ko-KR" altLang="en-US" dirty="0"/>
              <a:t>이용 학습하기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kumimoji="1" lang="ko-KR" altLang="en-US" dirty="0"/>
              <a:t>데이터셋 준비하기</a:t>
            </a:r>
            <a:endParaRPr kumimoji="1" lang="en-US" altLang="ko-KR" dirty="0"/>
          </a:p>
          <a:p>
            <a:pPr marL="514350" indent="-514350">
              <a:buFont typeface="+mj-lt"/>
              <a:buAutoNum type="arabicPeriod"/>
            </a:pPr>
            <a:r>
              <a:rPr kumimoji="1" lang="ko-KR" altLang="en-US" dirty="0"/>
              <a:t>전처리</a:t>
            </a:r>
            <a:endParaRPr kumimoji="1" lang="en-US" altLang="ko-KR" dirty="0"/>
          </a:p>
          <a:p>
            <a:pPr marL="514350" indent="-514350">
              <a:buFont typeface="+mj-lt"/>
              <a:buAutoNum type="arabicPeriod"/>
            </a:pPr>
            <a:r>
              <a:rPr kumimoji="1" lang="en-US" altLang="ko-KR" dirty="0"/>
              <a:t>Representations</a:t>
            </a:r>
            <a:r>
              <a:rPr kumimoji="1" lang="ko-KR" altLang="en-US" dirty="0"/>
              <a:t> 생성</a:t>
            </a:r>
            <a:endParaRPr kumimoji="1" lang="en-US" altLang="ko-KR" dirty="0"/>
          </a:p>
          <a:p>
            <a:pPr marL="514350" indent="-514350">
              <a:buFont typeface="+mj-lt"/>
              <a:buAutoNum type="arabicPeriod"/>
            </a:pPr>
            <a:r>
              <a:rPr kumimoji="1" lang="ko-KR" altLang="en-US" dirty="0"/>
              <a:t>분류기 학습</a:t>
            </a:r>
            <a:endParaRPr kumimoji="1" lang="en-US" altLang="ko-KR" dirty="0"/>
          </a:p>
          <a:p>
            <a:pPr marL="514350" indent="-514350">
              <a:buFont typeface="+mj-lt"/>
              <a:buAutoNum type="arabicPeriod"/>
            </a:pPr>
            <a:r>
              <a:rPr kumimoji="1" lang="ko-KR" altLang="en-US" dirty="0"/>
              <a:t>분류기 활용</a:t>
            </a:r>
          </a:p>
        </p:txBody>
      </p:sp>
    </p:spTree>
    <p:extLst>
      <p:ext uri="{BB962C8B-B14F-4D97-AF65-F5344CB8AC3E}">
        <p14:creationId xmlns:p14="http://schemas.microsoft.com/office/powerpoint/2010/main" val="9058413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653143"/>
            <a:ext cx="10515600" cy="5523820"/>
          </a:xfrm>
        </p:spPr>
        <p:txBody>
          <a:bodyPr>
            <a:normAutofit fontScale="92500" lnSpcReduction="20000"/>
          </a:bodyPr>
          <a:lstStyle/>
          <a:p>
            <a:r>
              <a:rPr kumimoji="1" lang="en-US" altLang="ko-KR" dirty="0" err="1"/>
              <a:t>Openface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소개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응용 예제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어떻게 사용하지</a:t>
            </a:r>
            <a:r>
              <a:rPr kumimoji="1" lang="en-US" altLang="ko-KR" dirty="0"/>
              <a:t>?</a:t>
            </a:r>
          </a:p>
          <a:p>
            <a:pPr lvl="2"/>
            <a:r>
              <a:rPr kumimoji="1" lang="ko-KR" altLang="en-US" dirty="0"/>
              <a:t>설치하기</a:t>
            </a:r>
            <a:r>
              <a:rPr kumimoji="1" lang="en-US" altLang="ko-KR" dirty="0"/>
              <a:t>.</a:t>
            </a:r>
          </a:p>
          <a:p>
            <a:pPr lvl="2"/>
            <a:r>
              <a:rPr kumimoji="1" lang="ko-KR" altLang="en-US" dirty="0"/>
              <a:t>예제 돌려보기</a:t>
            </a:r>
            <a:endParaRPr kumimoji="1" lang="en-US" altLang="ko-KR" dirty="0"/>
          </a:p>
          <a:p>
            <a:pPr lvl="2"/>
            <a:r>
              <a:rPr kumimoji="1" lang="en-US" altLang="ko-KR" dirty="0" err="1"/>
              <a:t>pretrain</a:t>
            </a:r>
            <a:r>
              <a:rPr kumimoji="1" lang="en-US" altLang="ko-KR" dirty="0"/>
              <a:t> </a:t>
            </a:r>
            <a:r>
              <a:rPr kumimoji="1" lang="ko-KR" altLang="en-US" dirty="0"/>
              <a:t>이용 학습하기</a:t>
            </a:r>
            <a:endParaRPr kumimoji="1" lang="en-US" altLang="ko-KR" dirty="0"/>
          </a:p>
          <a:p>
            <a:pPr lvl="2"/>
            <a:r>
              <a:rPr kumimoji="1" lang="en-US" altLang="ko-KR" dirty="0" err="1"/>
              <a:t>TorchNuralNet</a:t>
            </a:r>
            <a:r>
              <a:rPr kumimoji="1" lang="en-US" altLang="ko-KR" dirty="0"/>
              <a:t> </a:t>
            </a:r>
            <a:r>
              <a:rPr kumimoji="1" lang="ko-KR" altLang="en-US" dirty="0"/>
              <a:t>새로 </a:t>
            </a:r>
            <a:r>
              <a:rPr kumimoji="1" lang="ko-KR" altLang="en-US" dirty="0" smtClean="0"/>
              <a:t>만들기</a:t>
            </a:r>
            <a:endParaRPr kumimoji="1" lang="en-US" altLang="ko-KR" dirty="0" smtClean="0"/>
          </a:p>
          <a:p>
            <a:pPr lvl="2"/>
            <a:r>
              <a:rPr lang="ko-KR" altLang="en-US" dirty="0"/>
              <a:t>예측 프로그램 작성 과정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사용 후기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차후 확장</a:t>
            </a:r>
            <a:endParaRPr kumimoji="1" lang="en-US" altLang="ko-KR" dirty="0"/>
          </a:p>
          <a:p>
            <a:pPr lvl="2"/>
            <a:endParaRPr kumimoji="1" lang="en-US" altLang="ko-KR" dirty="0"/>
          </a:p>
          <a:p>
            <a:r>
              <a:rPr kumimoji="1" lang="ko-KR" altLang="en-US" dirty="0"/>
              <a:t>질의응답</a:t>
            </a:r>
            <a:endParaRPr kumimoji="1" lang="en-US" altLang="ko-KR" dirty="0"/>
          </a:p>
          <a:p>
            <a:r>
              <a:rPr kumimoji="1" lang="en-US" altLang="ko-KR" dirty="0" smtClean="0"/>
              <a:t>Appendi</a:t>
            </a:r>
            <a:r>
              <a:rPr kumimoji="1" lang="en-US" altLang="ko-KR" dirty="0"/>
              <a:t>x</a:t>
            </a:r>
          </a:p>
          <a:p>
            <a:pPr lvl="1"/>
            <a:r>
              <a:rPr kumimoji="1" lang="en-US" altLang="ko-KR" dirty="0"/>
              <a:t>./demo/classifier.py</a:t>
            </a:r>
          </a:p>
          <a:p>
            <a:pPr lvl="1"/>
            <a:r>
              <a:rPr kumimoji="1" lang="en-US" altLang="ko-KR" dirty="0"/>
              <a:t>./</a:t>
            </a:r>
            <a:r>
              <a:rPr kumimoji="1" lang="en-US" altLang="ko-KR" dirty="0" smtClean="0"/>
              <a:t>training/</a:t>
            </a:r>
            <a:r>
              <a:rPr kumimoji="1" lang="en-US" altLang="ko-KR" dirty="0" err="1" smtClean="0"/>
              <a:t>main.lua</a:t>
            </a:r>
            <a:endParaRPr kumimoji="1" lang="en-US" altLang="ko-KR" dirty="0" smtClean="0"/>
          </a:p>
          <a:p>
            <a:pPr lvl="1"/>
            <a:r>
              <a:rPr kumimoji="1" lang="en-US" altLang="ko-KR" dirty="0"/>
              <a:t>LFW </a:t>
            </a:r>
            <a:r>
              <a:rPr kumimoji="1" lang="en-US" altLang="ko-KR" dirty="0" err="1"/>
              <a:t>Pairs.txt</a:t>
            </a:r>
            <a:endParaRPr kumimoji="1" lang="en-US" altLang="ko-KR" dirty="0"/>
          </a:p>
          <a:p>
            <a:pPr lvl="1"/>
            <a:r>
              <a:rPr kumimoji="1" lang="en-US" altLang="ko-KR" dirty="0"/>
              <a:t>API Reference</a:t>
            </a:r>
          </a:p>
          <a:p>
            <a:pPr lvl="1"/>
            <a:endParaRPr kumimoji="1" lang="en-US" altLang="ko-KR" dirty="0"/>
          </a:p>
          <a:p>
            <a:pPr lvl="1"/>
            <a:endParaRPr kumimoji="1" lang="en-US" altLang="ko-KR" dirty="0"/>
          </a:p>
          <a:p>
            <a:endParaRPr kumimoji="1" lang="en-US" altLang="ko-KR" dirty="0"/>
          </a:p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095041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ko-KR" altLang="en-US" dirty="0"/>
              <a:t>데이터셋 준비하기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572" y="1690688"/>
            <a:ext cx="3073400" cy="4127500"/>
          </a:xfrm>
          <a:prstGeom prst="rect">
            <a:avLst/>
          </a:prstGeom>
        </p:spPr>
      </p:pic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kumimoji="1" lang="ko-KR" altLang="en-US" dirty="0"/>
              <a:t>오른쪽과 같은 구조의 데이터를 생성</a:t>
            </a:r>
            <a:endParaRPr kumimoji="1" lang="en-US" altLang="ko-KR" dirty="0"/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kumimoji="1" lang="ko-KR" altLang="en-US" dirty="0"/>
              <a:t>인식하는 확장자는 </a:t>
            </a:r>
            <a:r>
              <a:rPr kumimoji="1" lang="en-US" altLang="ko-KR" dirty="0" err="1"/>
              <a:t>jpg,png</a:t>
            </a:r>
            <a:r>
              <a:rPr kumimoji="1" lang="ko-KR" altLang="en-US" dirty="0"/>
              <a:t> 소문자</a:t>
            </a:r>
          </a:p>
        </p:txBody>
      </p:sp>
    </p:spTree>
    <p:extLst>
      <p:ext uri="{BB962C8B-B14F-4D97-AF65-F5344CB8AC3E}">
        <p14:creationId xmlns:p14="http://schemas.microsoft.com/office/powerpoint/2010/main" val="10071901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ko-KR" altLang="en-US" dirty="0"/>
              <a:t>전처리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ko-KR" sz="2000" dirty="0"/>
          </a:p>
          <a:p>
            <a:r>
              <a:rPr lang="ko-KR" altLang="en-US" sz="2000" dirty="0"/>
              <a:t>위의 코드를 이용 전처리</a:t>
            </a:r>
            <a:r>
              <a:rPr lang="en-US" altLang="ko-KR" sz="2000" dirty="0"/>
              <a:t>.</a:t>
            </a:r>
            <a:r>
              <a:rPr lang="ko-KR" altLang="en-US" sz="2000" dirty="0"/>
              <a:t> 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ko-KR" altLang="en-US" sz="2000" dirty="0"/>
              <a:t>전처리 된 데이타셋에서 이미지가 임계 수량 보다 작을 경우 가치 치기를 수행 </a:t>
            </a:r>
            <a:endParaRPr lang="en-US" altLang="ko-KR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838200" y="2542230"/>
            <a:ext cx="21034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. ./</a:t>
            </a:r>
            <a:r>
              <a:rPr lang="en-US" altLang="ko-KR" sz="1400" dirty="0" err="1"/>
              <a:t>util</a:t>
            </a:r>
            <a:r>
              <a:rPr lang="en-US" altLang="ko-KR" sz="1400" dirty="0"/>
              <a:t>/prune-</a:t>
            </a:r>
            <a:r>
              <a:rPr lang="en-US" altLang="ko-KR" sz="1400" dirty="0" err="1"/>
              <a:t>dataset.py</a:t>
            </a:r>
            <a:endParaRPr kumimoji="1" lang="ko-KR" altLang="en-US" sz="14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05816"/>
            <a:ext cx="9575800" cy="39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8610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ko-KR" dirty="0"/>
              <a:t>Representation </a:t>
            </a:r>
            <a:r>
              <a:rPr kumimoji="1" lang="ko-KR" altLang="en-US" dirty="0"/>
              <a:t>작성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2315183"/>
            <a:ext cx="10515600" cy="3861780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위의 코드를 이용하여 전처리된 이미지를 </a:t>
            </a:r>
            <a:r>
              <a:rPr kumimoji="1" lang="en-US" altLang="ko-KR" dirty="0"/>
              <a:t>representation</a:t>
            </a:r>
            <a:r>
              <a:rPr kumimoji="1" lang="ko-KR" altLang="en-US" dirty="0"/>
              <a:t>을 작성</a:t>
            </a:r>
            <a:endParaRPr kumimoji="1" lang="en-US" altLang="ko-KR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dirty="0" err="1"/>
              <a:t>labels.csv</a:t>
            </a:r>
            <a:r>
              <a:rPr kumimoji="1" lang="en-US" altLang="ko-KR" dirty="0"/>
              <a:t>, </a:t>
            </a:r>
            <a:r>
              <a:rPr kumimoji="1" lang="en-US" altLang="ko-KR" dirty="0" err="1"/>
              <a:t>reps.csv</a:t>
            </a:r>
            <a:r>
              <a:rPr kumimoji="1" lang="en-US" altLang="ko-KR" dirty="0"/>
              <a:t> </a:t>
            </a:r>
            <a:r>
              <a:rPr kumimoji="1" lang="ko-KR" altLang="en-US" dirty="0"/>
              <a:t>작성</a:t>
            </a:r>
            <a:endParaRPr kumimoji="1" lang="en-US" altLang="ko-KR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9575800" cy="4572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331117"/>
            <a:ext cx="4687111" cy="12954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0400" y="3331117"/>
            <a:ext cx="5613400" cy="112810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40400" y="4626517"/>
            <a:ext cx="5613400" cy="2061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2905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ko-KR" altLang="en-US" dirty="0"/>
              <a:t>분류기 학습 및 활용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9437" y="2256817"/>
            <a:ext cx="9194800" cy="1524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4037" y="4727086"/>
            <a:ext cx="9245600" cy="1765300"/>
          </a:xfrm>
          <a:prstGeom prst="rect">
            <a:avLst/>
          </a:prstGeom>
        </p:spPr>
      </p:pic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661482" y="1690688"/>
            <a:ext cx="9474740" cy="4486275"/>
          </a:xfrm>
        </p:spPr>
        <p:txBody>
          <a:bodyPr/>
          <a:lstStyle/>
          <a:p>
            <a:r>
              <a:rPr kumimoji="1" lang="ko-KR" altLang="en-US" dirty="0"/>
              <a:t>분류기 학습</a:t>
            </a:r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 smtClean="0"/>
          </a:p>
          <a:p>
            <a:r>
              <a:rPr kumimoji="1" lang="ko-KR" altLang="en-US" dirty="0" smtClean="0"/>
              <a:t>분류기 </a:t>
            </a:r>
            <a:r>
              <a:rPr kumimoji="1" lang="ko-KR" altLang="en-US" dirty="0"/>
              <a:t>테스트</a:t>
            </a:r>
          </a:p>
        </p:txBody>
      </p:sp>
    </p:spTree>
    <p:extLst>
      <p:ext uri="{BB962C8B-B14F-4D97-AF65-F5344CB8AC3E}">
        <p14:creationId xmlns:p14="http://schemas.microsoft.com/office/powerpoint/2010/main" val="20890832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ko-KR" dirty="0" err="1"/>
              <a:t>pretrain</a:t>
            </a:r>
            <a:r>
              <a:rPr kumimoji="1" lang="en-US" altLang="ko-KR" dirty="0"/>
              <a:t> </a:t>
            </a:r>
            <a:r>
              <a:rPr kumimoji="1" lang="ko-KR" altLang="en-US" dirty="0"/>
              <a:t>이용 학습 정리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864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000" dirty="0"/>
              <a:t>--preprocess</a:t>
            </a:r>
          </a:p>
          <a:p>
            <a:pPr marL="0" indent="0">
              <a:buNone/>
            </a:pPr>
            <a:r>
              <a:rPr lang="en-US" altLang="ko-KR" sz="2000" dirty="0"/>
              <a:t>for N in {1..8}; do ./util/align-dlib.py &lt;path-to-raw-data&gt; align </a:t>
            </a:r>
            <a:r>
              <a:rPr lang="en-US" altLang="ko-KR" sz="2000" dirty="0" err="1"/>
              <a:t>outerEyesAndNose</a:t>
            </a:r>
            <a:r>
              <a:rPr lang="en-US" altLang="ko-KR" sz="2000" dirty="0"/>
              <a:t> &lt;path-to-aligned-data&gt; --size 96 &amp; done.</a:t>
            </a:r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r>
              <a:rPr lang="en-US" altLang="ko-KR" sz="2000" dirty="0"/>
              <a:t>--representation generate</a:t>
            </a:r>
          </a:p>
          <a:p>
            <a:pPr marL="0" indent="0">
              <a:buNone/>
            </a:pPr>
            <a:r>
              <a:rPr lang="en-US" altLang="ko-KR" sz="2000" dirty="0"/>
              <a:t>./batch-represent/</a:t>
            </a:r>
            <a:r>
              <a:rPr lang="en-US" altLang="ko-KR" sz="2000" dirty="0" err="1"/>
              <a:t>main.lua</a:t>
            </a:r>
            <a:r>
              <a:rPr lang="en-US" altLang="ko-KR" sz="2000" dirty="0"/>
              <a:t> -</a:t>
            </a:r>
            <a:r>
              <a:rPr lang="en-US" altLang="ko-KR" sz="2000" dirty="0" err="1"/>
              <a:t>outDir</a:t>
            </a:r>
            <a:r>
              <a:rPr lang="en-US" altLang="ko-KR" sz="2000" dirty="0"/>
              <a:t> &lt;feature-directory&gt; -data &lt;path-to-aligned-data&gt; </a:t>
            </a:r>
            <a:br>
              <a:rPr lang="en-US" altLang="ko-KR" sz="2000" dirty="0"/>
            </a:br>
            <a:r>
              <a:rPr lang="en-US" altLang="ko-KR" sz="2000" dirty="0"/>
              <a:t> </a:t>
            </a:r>
          </a:p>
          <a:p>
            <a:pPr marL="0" indent="0">
              <a:buNone/>
            </a:pPr>
            <a:r>
              <a:rPr lang="en-US" altLang="ko-KR" sz="2000" dirty="0"/>
              <a:t>-- classification training</a:t>
            </a:r>
          </a:p>
          <a:p>
            <a:pPr marL="0" indent="0">
              <a:buNone/>
            </a:pPr>
            <a:r>
              <a:rPr lang="en-US" altLang="ko-KR" sz="2000" dirty="0"/>
              <a:t>./demos/</a:t>
            </a:r>
            <a:r>
              <a:rPr lang="en-US" altLang="ko-KR" sz="2000" dirty="0" err="1"/>
              <a:t>classifier.py</a:t>
            </a:r>
            <a:r>
              <a:rPr lang="en-US" altLang="ko-KR" sz="2000" dirty="0"/>
              <a:t> train &lt;feature-directory&gt;</a:t>
            </a:r>
          </a:p>
          <a:p>
            <a:pPr marL="0" indent="0">
              <a:buNone/>
            </a:pPr>
            <a:r>
              <a:rPr lang="en-US" altLang="ko-KR" sz="2000" dirty="0"/>
              <a:t> </a:t>
            </a:r>
          </a:p>
          <a:p>
            <a:pPr marL="0" indent="0">
              <a:buNone/>
            </a:pPr>
            <a:r>
              <a:rPr kumimoji="1" lang="en-US" altLang="ko-KR" sz="2000" dirty="0"/>
              <a:t>-- classification test</a:t>
            </a:r>
            <a:endParaRPr kumimoji="1" lang="ko-KR" altLang="en-US" sz="2000" dirty="0"/>
          </a:p>
          <a:p>
            <a:pPr marL="0" indent="0">
              <a:buNone/>
            </a:pPr>
            <a:r>
              <a:rPr lang="en-US" altLang="ko-KR" sz="2000" dirty="0"/>
              <a:t>./demos/classifier.py infer ./models/</a:t>
            </a:r>
            <a:r>
              <a:rPr lang="en-US" altLang="ko-KR" sz="2000" dirty="0" err="1"/>
              <a:t>openface</a:t>
            </a:r>
            <a:r>
              <a:rPr lang="en-US" altLang="ko-KR" sz="2000" dirty="0"/>
              <a:t>/celeb-classifier.nn4.small2.v1.pkl images/examples/{</a:t>
            </a:r>
            <a:r>
              <a:rPr lang="en-US" altLang="ko-KR" sz="2000" dirty="0" err="1"/>
              <a:t>carell,adams,lennon</a:t>
            </a:r>
            <a:r>
              <a:rPr lang="en-US" altLang="ko-KR" sz="2000" dirty="0"/>
              <a:t>}*n &lt;feature-directory&gt;</a:t>
            </a:r>
          </a:p>
        </p:txBody>
      </p:sp>
    </p:spTree>
    <p:extLst>
      <p:ext uri="{BB962C8B-B14F-4D97-AF65-F5344CB8AC3E}">
        <p14:creationId xmlns:p14="http://schemas.microsoft.com/office/powerpoint/2010/main" val="12135207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ko-KR" dirty="0" err="1"/>
              <a:t>TorchNuralNet</a:t>
            </a:r>
            <a:r>
              <a:rPr kumimoji="1" lang="en-US" altLang="ko-KR" dirty="0"/>
              <a:t> </a:t>
            </a:r>
            <a:r>
              <a:rPr kumimoji="1" lang="ko-KR" altLang="en-US" dirty="0"/>
              <a:t>새로 만들기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kumimoji="1" lang="ko-KR" altLang="en-US" dirty="0"/>
              <a:t>데이터셋 준비하기</a:t>
            </a:r>
            <a:endParaRPr kumimoji="1" lang="en-US" altLang="ko-KR" dirty="0"/>
          </a:p>
          <a:p>
            <a:pPr marL="514350" indent="-514350">
              <a:buFont typeface="+mj-lt"/>
              <a:buAutoNum type="arabicPeriod"/>
            </a:pPr>
            <a:r>
              <a:rPr kumimoji="1" lang="ko-KR" altLang="en-US" dirty="0"/>
              <a:t>전처리</a:t>
            </a:r>
            <a:endParaRPr kumimoji="1" lang="en-US" altLang="ko-KR" dirty="0"/>
          </a:p>
          <a:p>
            <a:pPr marL="514350" indent="-514350">
              <a:buFont typeface="+mj-lt"/>
              <a:buAutoNum type="arabicPeriod"/>
            </a:pPr>
            <a:r>
              <a:rPr kumimoji="1" lang="en-US" altLang="ko-KR" dirty="0"/>
              <a:t>Model </a:t>
            </a:r>
            <a:r>
              <a:rPr kumimoji="1" lang="ko-KR" altLang="en-US" dirty="0"/>
              <a:t>학습</a:t>
            </a:r>
            <a:endParaRPr kumimoji="1" lang="en-US" altLang="ko-KR" dirty="0"/>
          </a:p>
          <a:p>
            <a:pPr marL="514350" indent="-514350">
              <a:buFont typeface="+mj-lt"/>
              <a:buAutoNum type="arabicPeriod"/>
            </a:pPr>
            <a:r>
              <a:rPr kumimoji="1" lang="en-US" altLang="ko-KR" dirty="0"/>
              <a:t>Model </a:t>
            </a:r>
            <a:r>
              <a:rPr kumimoji="1" lang="ko-KR" altLang="en-US" dirty="0"/>
              <a:t>평가</a:t>
            </a:r>
            <a:endParaRPr kumimoji="1" lang="en-US" altLang="ko-KR" dirty="0"/>
          </a:p>
          <a:p>
            <a:pPr marL="514350" indent="-514350">
              <a:buFont typeface="+mj-lt"/>
              <a:buAutoNum type="arabicPeriod"/>
            </a:pPr>
            <a:r>
              <a:rPr kumimoji="1" lang="en-US" altLang="ko-KR" dirty="0"/>
              <a:t>Model </a:t>
            </a:r>
            <a:r>
              <a:rPr kumimoji="1" lang="ko-KR" altLang="en-US" dirty="0"/>
              <a:t>활용</a:t>
            </a:r>
          </a:p>
        </p:txBody>
      </p:sp>
    </p:spTree>
    <p:extLst>
      <p:ext uri="{BB962C8B-B14F-4D97-AF65-F5344CB8AC3E}">
        <p14:creationId xmlns:p14="http://schemas.microsoft.com/office/powerpoint/2010/main" val="10614895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ko-KR" altLang="en-US" dirty="0"/>
              <a:t>데이터셋 준비하기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572" y="1690688"/>
            <a:ext cx="3073400" cy="4127500"/>
          </a:xfrm>
          <a:prstGeom prst="rect">
            <a:avLst/>
          </a:prstGeom>
        </p:spPr>
      </p:pic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kumimoji="1" lang="ko-KR" altLang="en-US" dirty="0"/>
              <a:t>오른쪽과 같은 구조의 데이터를 생성</a:t>
            </a:r>
            <a:endParaRPr kumimoji="1" lang="en-US" altLang="ko-KR" dirty="0"/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kumimoji="1" lang="ko-KR" altLang="en-US" dirty="0"/>
              <a:t>인식하는 확장자는 </a:t>
            </a:r>
            <a:r>
              <a:rPr kumimoji="1" lang="en-US" altLang="ko-KR" dirty="0" err="1"/>
              <a:t>jpg,png</a:t>
            </a:r>
            <a:r>
              <a:rPr kumimoji="1" lang="ko-KR" altLang="en-US" dirty="0"/>
              <a:t> 소문자</a:t>
            </a:r>
          </a:p>
        </p:txBody>
      </p:sp>
    </p:spTree>
    <p:extLst>
      <p:ext uri="{BB962C8B-B14F-4D97-AF65-F5344CB8AC3E}">
        <p14:creationId xmlns:p14="http://schemas.microsoft.com/office/powerpoint/2010/main" val="4579236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ko-KR" altLang="en-US" dirty="0"/>
              <a:t>전처리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ko-KR" sz="2000" dirty="0"/>
          </a:p>
          <a:p>
            <a:r>
              <a:rPr lang="ko-KR" altLang="en-US" sz="2000" dirty="0"/>
              <a:t>위의 코드를 이용 전처리</a:t>
            </a:r>
            <a:r>
              <a:rPr lang="en-US" altLang="ko-KR" sz="2000" dirty="0"/>
              <a:t>.</a:t>
            </a:r>
            <a:r>
              <a:rPr lang="ko-KR" altLang="en-US" sz="2000" dirty="0"/>
              <a:t> 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ko-KR" altLang="en-US" sz="2000" dirty="0"/>
              <a:t>전처리 된 데이타셋에서 이미지가 임계 수량 보다 작을 경우 가치 치기를 수행 </a:t>
            </a:r>
            <a:endParaRPr lang="en-US" altLang="ko-KR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838200" y="2542230"/>
            <a:ext cx="21034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. ./</a:t>
            </a:r>
            <a:r>
              <a:rPr lang="en-US" altLang="ko-KR" sz="1400" dirty="0" err="1"/>
              <a:t>util</a:t>
            </a:r>
            <a:r>
              <a:rPr lang="en-US" altLang="ko-KR" sz="1400" dirty="0"/>
              <a:t>/prune-</a:t>
            </a:r>
            <a:r>
              <a:rPr lang="en-US" altLang="ko-KR" sz="1400" dirty="0" err="1"/>
              <a:t>dataset.py</a:t>
            </a:r>
            <a:endParaRPr kumimoji="1" lang="ko-KR" altLang="en-US" sz="14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05816"/>
            <a:ext cx="9575800" cy="39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7775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ko-KR" dirty="0"/>
              <a:t>Model </a:t>
            </a:r>
            <a:r>
              <a:rPr kumimoji="1" lang="ko-KR" altLang="en-US" dirty="0"/>
              <a:t>학습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60629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kumimoji="1" lang="en-US" altLang="ko-KR" sz="2000" dirty="0"/>
              <a:t>./training/</a:t>
            </a:r>
            <a:r>
              <a:rPr kumimoji="1" lang="en-US" altLang="ko-KR" sz="2000" dirty="0" err="1"/>
              <a:t>main.lua</a:t>
            </a:r>
            <a:r>
              <a:rPr kumimoji="1" lang="en-US" altLang="ko-KR" sz="2000" dirty="0"/>
              <a:t> –data &lt;</a:t>
            </a:r>
            <a:r>
              <a:rPr kumimoji="1" lang="en-US" altLang="ko-KR" sz="2000" dirty="0" err="1"/>
              <a:t>DataDir</a:t>
            </a:r>
            <a:r>
              <a:rPr kumimoji="1" lang="en-US" altLang="ko-KR" sz="2000" dirty="0"/>
              <a:t>&gt; -</a:t>
            </a:r>
            <a:r>
              <a:rPr kumimoji="1" lang="en-US" altLang="ko-KR" sz="2000" dirty="0" err="1"/>
              <a:t>lfwDir</a:t>
            </a:r>
            <a:r>
              <a:rPr kumimoji="1" lang="en-US" altLang="ko-KR" sz="2000" dirty="0"/>
              <a:t> &lt;</a:t>
            </a:r>
            <a:r>
              <a:rPr kumimoji="1" lang="en-US" altLang="ko-KR" sz="2000" dirty="0" err="1"/>
              <a:t>LfwDir</a:t>
            </a:r>
            <a:r>
              <a:rPr kumimoji="1" lang="en-US" altLang="ko-KR" sz="2000" dirty="0"/>
              <a:t>&gt; -</a:t>
            </a:r>
            <a:r>
              <a:rPr kumimoji="1" lang="en-US" altLang="ko-KR" sz="2000" dirty="0" err="1"/>
              <a:t>peoplePerBatch</a:t>
            </a:r>
            <a:r>
              <a:rPr kumimoji="1" lang="en-US" altLang="ko-KR" sz="2000" dirty="0"/>
              <a:t> 15 –</a:t>
            </a:r>
            <a:r>
              <a:rPr kumimoji="1" lang="en-US" altLang="ko-KR" sz="2000" dirty="0" err="1"/>
              <a:t>imagesPerPerson</a:t>
            </a:r>
            <a:r>
              <a:rPr kumimoji="1" lang="en-US" altLang="ko-KR" sz="2000" dirty="0"/>
              <a:t> 20  </a:t>
            </a:r>
            <a:endParaRPr kumimoji="1" lang="ko-KR" altLang="en-US" sz="20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431915"/>
            <a:ext cx="7264191" cy="196498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0548" y="3583731"/>
            <a:ext cx="6943928" cy="3176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8126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ko-KR" dirty="0"/>
              <a:t>Model </a:t>
            </a:r>
            <a:r>
              <a:rPr kumimoji="1" lang="ko-KR" altLang="en-US" dirty="0"/>
              <a:t>분석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ko-KR" sz="1800" dirty="0"/>
              <a:t>./training/plot-</a:t>
            </a:r>
            <a:r>
              <a:rPr kumimoji="1" lang="en-US" altLang="ko-KR" sz="1800" dirty="0" err="1"/>
              <a:t>loss.py</a:t>
            </a:r>
            <a:r>
              <a:rPr kumimoji="1" lang="en-US" altLang="ko-KR" sz="1800" dirty="0"/>
              <a:t> </a:t>
            </a:r>
            <a:r>
              <a:rPr kumimoji="1" lang="en-US" altLang="ko-KR" sz="1800" dirty="0" err="1"/>
              <a:t>wordDirs</a:t>
            </a:r>
            <a:r>
              <a:rPr kumimoji="1" lang="en-US" altLang="ko-KR" sz="1800" dirty="0"/>
              <a:t> [</a:t>
            </a:r>
            <a:r>
              <a:rPr kumimoji="1" lang="en-US" altLang="ko-KR" sz="1800" dirty="0" err="1"/>
              <a:t>WordDir</a:t>
            </a:r>
            <a:r>
              <a:rPr kumimoji="1" lang="en-US" altLang="ko-KR" sz="1800" dirty="0"/>
              <a:t>]</a:t>
            </a:r>
            <a:endParaRPr kumimoji="1" lang="ko-KR" altLang="en-US" sz="18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815" y="2201863"/>
            <a:ext cx="5105400" cy="39751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4613" y="2201863"/>
            <a:ext cx="5089187" cy="397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9724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ko-KR" dirty="0" err="1"/>
              <a:t>Openface</a:t>
            </a:r>
            <a:r>
              <a:rPr kumimoji="1" lang="en-US" altLang="ko-KR" dirty="0"/>
              <a:t> Library</a:t>
            </a:r>
            <a:endParaRPr kumimoji="1"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00383" y="1825625"/>
            <a:ext cx="659123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282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ko-KR" dirty="0"/>
              <a:t>Model </a:t>
            </a:r>
            <a:r>
              <a:rPr kumimoji="1" lang="ko-KR" altLang="en-US" dirty="0"/>
              <a:t>활용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6700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kumimoji="1" lang="en-US" altLang="ko-KR" sz="1800" dirty="0"/>
          </a:p>
          <a:p>
            <a:pPr marL="0" indent="0">
              <a:buNone/>
            </a:pPr>
            <a:endParaRPr kumimoji="1" lang="en-US" altLang="ko-KR" sz="1800" dirty="0"/>
          </a:p>
          <a:p>
            <a:pPr marL="0" indent="0">
              <a:buNone/>
            </a:pPr>
            <a:endParaRPr kumimoji="1" lang="en-US" altLang="ko-KR" sz="1800" dirty="0"/>
          </a:p>
          <a:p>
            <a:pPr marL="0" indent="0">
              <a:buNone/>
            </a:pPr>
            <a:endParaRPr kumimoji="1" lang="en-US" altLang="ko-KR" sz="1800" dirty="0"/>
          </a:p>
          <a:p>
            <a:pPr marL="0" indent="0">
              <a:buNone/>
            </a:pPr>
            <a:r>
              <a:rPr kumimoji="1" lang="en-US" altLang="ko-KR" sz="1800" dirty="0"/>
              <a:t>./demos/classifier.py –</a:t>
            </a:r>
            <a:r>
              <a:rPr kumimoji="1" lang="en-US" altLang="ko-KR" sz="1800" dirty="0" err="1"/>
              <a:t>networkModel</a:t>
            </a:r>
            <a:r>
              <a:rPr kumimoji="1" lang="en-US" altLang="ko-KR" sz="1800" dirty="0"/>
              <a:t> [</a:t>
            </a:r>
            <a:r>
              <a:rPr kumimoji="1" lang="en-US" altLang="ko-KR" sz="1800" dirty="0" err="1"/>
              <a:t>TrainModel</a:t>
            </a:r>
            <a:r>
              <a:rPr kumimoji="1" lang="en-US" altLang="ko-KR" sz="1800" dirty="0"/>
              <a:t>] train [Feature Path]</a:t>
            </a:r>
          </a:p>
          <a:p>
            <a:pPr marL="0" indent="0">
              <a:buNone/>
            </a:pPr>
            <a:r>
              <a:rPr kumimoji="1" lang="en-US" altLang="ko-KR" sz="1800" dirty="0" err="1"/>
              <a:t>networkModel</a:t>
            </a:r>
            <a:r>
              <a:rPr kumimoji="1" lang="en-US" altLang="ko-KR" sz="1800" dirty="0"/>
              <a:t> : ./training/work/</a:t>
            </a:r>
            <a:r>
              <a:rPr kumimoji="1" lang="en-US" altLang="ko-KR" sz="1800" dirty="0" err="1"/>
              <a:t>dir</a:t>
            </a:r>
            <a:r>
              <a:rPr kumimoji="1" lang="en-US" altLang="ko-KR" sz="1800" dirty="0"/>
              <a:t>/model_n.t7 </a:t>
            </a:r>
            <a:r>
              <a:rPr kumimoji="1" lang="ko-KR" altLang="en-US" sz="1800" dirty="0"/>
              <a:t>파일 </a:t>
            </a:r>
            <a:r>
              <a:rPr kumimoji="1" lang="en-US" altLang="ko-KR" sz="1800" dirty="0"/>
              <a:t>DNN Weight </a:t>
            </a:r>
            <a:r>
              <a:rPr kumimoji="1" lang="ko-KR" altLang="en-US" sz="1800" dirty="0"/>
              <a:t>파일</a:t>
            </a:r>
            <a:endParaRPr kumimoji="1" lang="en-US" altLang="ko-KR" sz="1800" dirty="0"/>
          </a:p>
          <a:p>
            <a:pPr marL="0" indent="0">
              <a:buNone/>
            </a:pPr>
            <a:endParaRPr kumimoji="1" lang="en-US" altLang="ko-KR" sz="1800" dirty="0"/>
          </a:p>
          <a:p>
            <a:pPr marL="0" indent="0">
              <a:buNone/>
            </a:pPr>
            <a:endParaRPr kumimoji="1" lang="en-US" altLang="ko-KR" sz="1800" dirty="0"/>
          </a:p>
          <a:p>
            <a:pPr marL="0" indent="0">
              <a:buNone/>
            </a:pPr>
            <a:endParaRPr kumimoji="1" lang="en-US" altLang="ko-KR" sz="1800" dirty="0"/>
          </a:p>
          <a:p>
            <a:pPr marL="0" indent="0">
              <a:buNone/>
            </a:pPr>
            <a:r>
              <a:rPr kumimoji="1" lang="en-US" altLang="ko-KR" sz="1800" dirty="0"/>
              <a:t>./demos/</a:t>
            </a:r>
            <a:r>
              <a:rPr kumimoji="1" lang="en-US" altLang="ko-KR" sz="1800" dirty="0" err="1"/>
              <a:t>classifier.py</a:t>
            </a:r>
            <a:r>
              <a:rPr kumimoji="1" lang="en-US" altLang="ko-KR" sz="1800" dirty="0"/>
              <a:t> –</a:t>
            </a:r>
            <a:r>
              <a:rPr kumimoji="1" lang="en-US" altLang="ko-KR" sz="1800" dirty="0" err="1"/>
              <a:t>networkModel</a:t>
            </a:r>
            <a:r>
              <a:rPr kumimoji="1" lang="en-US" altLang="ko-KR" sz="1800" dirty="0"/>
              <a:t> [</a:t>
            </a:r>
            <a:r>
              <a:rPr kumimoji="1" lang="en-US" altLang="ko-KR" sz="1800" dirty="0" err="1"/>
              <a:t>TrainModel</a:t>
            </a:r>
            <a:r>
              <a:rPr kumimoji="1" lang="en-US" altLang="ko-KR" sz="1800" dirty="0"/>
              <a:t>] infer [</a:t>
            </a:r>
            <a:r>
              <a:rPr kumimoji="1" lang="en-US" altLang="ko-KR" sz="1800" dirty="0" err="1"/>
              <a:t>TrainedModel</a:t>
            </a:r>
            <a:r>
              <a:rPr kumimoji="1" lang="en-US" altLang="ko-KR" sz="1800" dirty="0"/>
              <a:t>] </a:t>
            </a:r>
            <a:r>
              <a:rPr kumimoji="1" lang="en-US" altLang="ko-KR" sz="1800" dirty="0" err="1"/>
              <a:t>DataSource</a:t>
            </a:r>
            <a:endParaRPr kumimoji="1" lang="en-US" altLang="ko-KR" sz="1800" dirty="0"/>
          </a:p>
          <a:p>
            <a:pPr marL="0" indent="0">
              <a:buNone/>
            </a:pPr>
            <a:r>
              <a:rPr kumimoji="1" lang="en-US" altLang="ko-KR" sz="1800" dirty="0" err="1"/>
              <a:t>networkModel</a:t>
            </a:r>
            <a:r>
              <a:rPr kumimoji="1" lang="en-US" altLang="ko-KR" sz="1800" dirty="0"/>
              <a:t> : ./training/work/</a:t>
            </a:r>
            <a:r>
              <a:rPr kumimoji="1" lang="en-US" altLang="ko-KR" sz="1800" dirty="0" err="1"/>
              <a:t>dir</a:t>
            </a:r>
            <a:r>
              <a:rPr kumimoji="1" lang="en-US" altLang="ko-KR" sz="1800" dirty="0"/>
              <a:t>/model_n.t7 </a:t>
            </a:r>
            <a:r>
              <a:rPr kumimoji="1" lang="ko-KR" altLang="en-US" sz="1800" dirty="0"/>
              <a:t>파일 </a:t>
            </a:r>
            <a:r>
              <a:rPr kumimoji="1" lang="en-US" altLang="ko-KR" sz="1800" dirty="0"/>
              <a:t>DNN Weight </a:t>
            </a:r>
            <a:r>
              <a:rPr kumimoji="1" lang="ko-KR" altLang="en-US" sz="1800" dirty="0"/>
              <a:t>파일</a:t>
            </a:r>
            <a:endParaRPr kumimoji="1" lang="en-US" altLang="ko-KR" sz="1800" dirty="0"/>
          </a:p>
          <a:p>
            <a:pPr marL="0" indent="0">
              <a:buNone/>
            </a:pPr>
            <a:r>
              <a:rPr kumimoji="1" lang="en-US" altLang="ko-KR" sz="1800" dirty="0" err="1"/>
              <a:t>TrainModel</a:t>
            </a:r>
            <a:r>
              <a:rPr kumimoji="1" lang="en-US" altLang="ko-KR" sz="1800" dirty="0"/>
              <a:t> : </a:t>
            </a:r>
            <a:r>
              <a:rPr kumimoji="1" lang="en-US" altLang="ko-KR" sz="1800" dirty="0" err="1"/>
              <a:t>classifier.py</a:t>
            </a:r>
            <a:r>
              <a:rPr kumimoji="1" lang="en-US" altLang="ko-KR" sz="1800" dirty="0"/>
              <a:t> </a:t>
            </a:r>
            <a:r>
              <a:rPr kumimoji="1" lang="ko-KR" altLang="en-US" sz="1800" dirty="0"/>
              <a:t>결과물을 사용</a:t>
            </a:r>
            <a:endParaRPr kumimoji="1" lang="en-US" altLang="ko-KR" sz="18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9437" y="4540251"/>
            <a:ext cx="9258300" cy="4445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9436" y="1973596"/>
            <a:ext cx="9258301" cy="1308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1151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 smtClean="0"/>
              <a:t>예측 프로그램 작성 과정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3568534" y="2048988"/>
            <a:ext cx="1775361" cy="67095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초기화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5753595" y="1902815"/>
            <a:ext cx="3984170" cy="9100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AlignDlib</a:t>
            </a:r>
            <a:r>
              <a:rPr lang="en-US" altLang="ko-KR" dirty="0"/>
              <a:t>()</a:t>
            </a:r>
          </a:p>
          <a:p>
            <a:pPr algn="ctr"/>
            <a:r>
              <a:rPr lang="en-US" altLang="ko-KR" dirty="0" err="1"/>
              <a:t>TorchNeuralNet</a:t>
            </a:r>
            <a:r>
              <a:rPr lang="en-US" altLang="ko-KR" dirty="0"/>
              <a:t>()</a:t>
            </a:r>
          </a:p>
          <a:p>
            <a:pPr algn="ctr"/>
            <a:r>
              <a:rPr lang="en-US" altLang="ko-KR" dirty="0"/>
              <a:t>#Classifier Model Load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3568534" y="3141486"/>
            <a:ext cx="1775361" cy="90153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이미지 </a:t>
            </a:r>
            <a:r>
              <a:rPr lang="ko-KR" altLang="en-US" dirty="0" err="1"/>
              <a:t>전처리</a:t>
            </a:r>
            <a:r>
              <a:rPr lang="ko-KR" altLang="en-US" dirty="0"/>
              <a:t> 및</a:t>
            </a:r>
            <a:endParaRPr lang="en-US" altLang="ko-KR" dirty="0"/>
          </a:p>
          <a:p>
            <a:pPr algn="ctr"/>
            <a:r>
              <a:rPr lang="ko-KR" altLang="en-US" dirty="0"/>
              <a:t>특성 추출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5753594" y="3023054"/>
            <a:ext cx="3984171" cy="1138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Cv2.imread()</a:t>
            </a:r>
          </a:p>
          <a:p>
            <a:pPr algn="ctr"/>
            <a:r>
              <a:rPr lang="en-US" altLang="ko-KR" dirty="0" err="1"/>
              <a:t>AlignDLib.getLargestBoundingbox</a:t>
            </a:r>
            <a:r>
              <a:rPr lang="en-US" altLang="ko-KR" dirty="0"/>
              <a:t>()</a:t>
            </a:r>
          </a:p>
          <a:p>
            <a:pPr algn="ctr"/>
            <a:r>
              <a:rPr lang="en-US" altLang="ko-KR" dirty="0" err="1"/>
              <a:t>TorchNeuralNet.forward</a:t>
            </a:r>
            <a:r>
              <a:rPr lang="en-US" altLang="ko-KR" dirty="0"/>
              <a:t>()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3568533" y="4622947"/>
            <a:ext cx="1775361" cy="63533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예측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5753593" y="4373267"/>
            <a:ext cx="3984171" cy="11346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Classifier.predict_proba</a:t>
            </a:r>
            <a:r>
              <a:rPr lang="en-US" altLang="ko-KR" dirty="0"/>
              <a:t>().ravel()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578495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ko-KR" dirty="0" err="1"/>
              <a:t>preTrain</a:t>
            </a:r>
            <a:r>
              <a:rPr kumimoji="1" lang="en-US" altLang="ko-KR" dirty="0"/>
              <a:t> VS DNN 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0688"/>
            <a:ext cx="12192000" cy="4934628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0" y="1690688"/>
            <a:ext cx="12192000" cy="146526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noFill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5283200"/>
            <a:ext cx="12192000" cy="134211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noFill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744782" y="2504322"/>
            <a:ext cx="702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DNN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744782" y="5769592"/>
            <a:ext cx="1017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rgbClr val="FF0000"/>
                </a:solidFill>
              </a:rPr>
              <a:t>preTrain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14712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 err="1"/>
              <a:t>Dnn</a:t>
            </a:r>
            <a:r>
              <a:rPr lang="en-US" altLang="ko-KR" dirty="0"/>
              <a:t> </a:t>
            </a:r>
            <a:r>
              <a:rPr lang="ko-KR" altLang="en-US" dirty="0"/>
              <a:t>학습 정리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altLang="ko-KR" sz="1400" dirty="0"/>
              <a:t>--preprocess</a:t>
            </a:r>
          </a:p>
          <a:p>
            <a:pPr marL="0" indent="0">
              <a:buNone/>
            </a:pPr>
            <a:r>
              <a:rPr lang="en-US" altLang="ko-KR" sz="1400" dirty="0"/>
              <a:t>for N in {1..8}; do ./util/align-dlib.py &lt;path-to-raw-data&gt; align </a:t>
            </a:r>
            <a:r>
              <a:rPr lang="en-US" altLang="ko-KR" sz="1400" dirty="0" err="1"/>
              <a:t>outerEyesAndNose</a:t>
            </a:r>
            <a:r>
              <a:rPr lang="en-US" altLang="ko-KR" sz="1400" dirty="0"/>
              <a:t> &lt;path-to-aligned-data&gt; --size 96 &amp; done.</a:t>
            </a:r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--representation generate </a:t>
            </a:r>
          </a:p>
          <a:p>
            <a:pPr marL="0" indent="0">
              <a:buNone/>
            </a:pPr>
            <a:r>
              <a:rPr lang="en-US" altLang="ko-KR" sz="1400" dirty="0"/>
              <a:t>./batch-represent/</a:t>
            </a:r>
            <a:r>
              <a:rPr lang="en-US" altLang="ko-KR" sz="1400" dirty="0" err="1"/>
              <a:t>main.lua</a:t>
            </a:r>
            <a:r>
              <a:rPr lang="en-US" altLang="ko-KR" sz="1400" dirty="0"/>
              <a:t> -</a:t>
            </a:r>
            <a:r>
              <a:rPr lang="en-US" altLang="ko-KR" sz="1400" dirty="0" err="1"/>
              <a:t>outDir</a:t>
            </a:r>
            <a:r>
              <a:rPr lang="en-US" altLang="ko-KR" sz="1400" dirty="0"/>
              <a:t> &lt;feature-directory&gt; -data &lt;path-to-aligned-data&gt; </a:t>
            </a:r>
            <a:br>
              <a:rPr lang="en-US" altLang="ko-KR" sz="1400" dirty="0"/>
            </a:b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--training </a:t>
            </a:r>
            <a:r>
              <a:rPr lang="en-US" altLang="ko-KR" sz="1400" dirty="0" err="1"/>
              <a:t>dnn</a:t>
            </a:r>
            <a:r>
              <a:rPr lang="en-US" altLang="ko-KR" sz="1400" dirty="0"/>
              <a:t> neural network</a:t>
            </a:r>
            <a:endParaRPr kumimoji="1" lang="en-US" altLang="ko-KR" sz="1400" dirty="0"/>
          </a:p>
          <a:p>
            <a:pPr marL="0" indent="0">
              <a:buNone/>
            </a:pPr>
            <a:r>
              <a:rPr kumimoji="1" lang="en-US" altLang="ko-KR" sz="1400" dirty="0"/>
              <a:t>./training/</a:t>
            </a:r>
            <a:r>
              <a:rPr kumimoji="1" lang="en-US" altLang="ko-KR" sz="1400" dirty="0" err="1"/>
              <a:t>main.lua</a:t>
            </a:r>
            <a:r>
              <a:rPr kumimoji="1" lang="en-US" altLang="ko-KR" sz="1400" dirty="0"/>
              <a:t> –data &lt;</a:t>
            </a:r>
            <a:r>
              <a:rPr kumimoji="1" lang="en-US" altLang="ko-KR" sz="1400" dirty="0" err="1"/>
              <a:t>DataDir</a:t>
            </a:r>
            <a:r>
              <a:rPr kumimoji="1" lang="en-US" altLang="ko-KR" sz="1400" dirty="0"/>
              <a:t>&gt; -</a:t>
            </a:r>
            <a:r>
              <a:rPr kumimoji="1" lang="en-US" altLang="ko-KR" sz="1400" dirty="0" err="1"/>
              <a:t>lfwDir</a:t>
            </a:r>
            <a:r>
              <a:rPr kumimoji="1" lang="en-US" altLang="ko-KR" sz="1400" dirty="0"/>
              <a:t> &lt;</a:t>
            </a:r>
            <a:r>
              <a:rPr kumimoji="1" lang="en-US" altLang="ko-KR" sz="1400" dirty="0" err="1"/>
              <a:t>LfwDir</a:t>
            </a:r>
            <a:r>
              <a:rPr kumimoji="1" lang="en-US" altLang="ko-KR" sz="1400" dirty="0"/>
              <a:t>&gt; -</a:t>
            </a:r>
            <a:r>
              <a:rPr kumimoji="1" lang="en-US" altLang="ko-KR" sz="1400" dirty="0" err="1"/>
              <a:t>peoplePerBatch</a:t>
            </a:r>
            <a:r>
              <a:rPr kumimoji="1" lang="en-US" altLang="ko-KR" sz="1400" dirty="0"/>
              <a:t> 15 –</a:t>
            </a:r>
            <a:r>
              <a:rPr kumimoji="1" lang="en-US" altLang="ko-KR" sz="1400" dirty="0" err="1"/>
              <a:t>imagesPerPerson</a:t>
            </a:r>
            <a:r>
              <a:rPr kumimoji="1" lang="en-US" altLang="ko-KR" sz="1400" dirty="0"/>
              <a:t> 20  </a:t>
            </a:r>
            <a:endParaRPr lang="en-US" altLang="ko-KR" sz="1400" dirty="0"/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-- classification training </a:t>
            </a:r>
          </a:p>
          <a:p>
            <a:pPr marL="0" indent="0">
              <a:buNone/>
            </a:pPr>
            <a:r>
              <a:rPr lang="en-US" altLang="ko-KR" sz="1400" dirty="0"/>
              <a:t>./demos/classifier.py train &lt;feature-directory&gt; --</a:t>
            </a:r>
            <a:r>
              <a:rPr lang="en-US" altLang="ko-KR" sz="1400" dirty="0" err="1"/>
              <a:t>networkModel</a:t>
            </a:r>
            <a:r>
              <a:rPr lang="en-US" altLang="ko-KR" sz="1400" dirty="0"/>
              <a:t> &lt;torch </a:t>
            </a:r>
            <a:r>
              <a:rPr lang="en-US" altLang="ko-KR" sz="1400" dirty="0" err="1"/>
              <a:t>networkModel</a:t>
            </a:r>
            <a:r>
              <a:rPr lang="en-US" altLang="ko-KR" sz="1400" dirty="0"/>
              <a:t>&gt;</a:t>
            </a:r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r>
              <a:rPr kumimoji="1" lang="en-US" altLang="ko-KR" sz="1400" dirty="0"/>
              <a:t>-- predict classification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./demos/classifier.py infer --</a:t>
            </a:r>
            <a:r>
              <a:rPr lang="en-US" altLang="ko-KR" sz="1400" dirty="0" err="1"/>
              <a:t>networkModel</a:t>
            </a:r>
            <a:r>
              <a:rPr lang="en-US" altLang="ko-KR" sz="1400" dirty="0"/>
              <a:t> &lt;torch </a:t>
            </a:r>
            <a:r>
              <a:rPr lang="en-US" altLang="ko-KR" sz="1400" dirty="0" err="1"/>
              <a:t>networkModel</a:t>
            </a:r>
            <a:r>
              <a:rPr lang="en-US" altLang="ko-KR" sz="1400" dirty="0"/>
              <a:t>&gt; &lt;Train </a:t>
            </a:r>
            <a:r>
              <a:rPr lang="en-US" altLang="ko-KR" sz="1400" dirty="0" err="1"/>
              <a:t>Result.pkl</a:t>
            </a:r>
            <a:r>
              <a:rPr lang="en-US" altLang="ko-KR" sz="1400" dirty="0"/>
              <a:t>&gt; images/examples/{</a:t>
            </a:r>
            <a:r>
              <a:rPr lang="en-US" altLang="ko-KR" sz="1400" dirty="0" err="1"/>
              <a:t>carell,adams,lennon</a:t>
            </a:r>
            <a:r>
              <a:rPr lang="en-US" altLang="ko-KR" sz="1400" dirty="0"/>
              <a:t>}*n &lt;feature-directory&gt;</a:t>
            </a:r>
          </a:p>
          <a:p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85438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ko-KR" altLang="en-US"/>
              <a:t>사용후기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65798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kumimoji="1" lang="en-US" altLang="ko-KR" sz="1600" dirty="0"/>
              <a:t>GPU</a:t>
            </a:r>
            <a:r>
              <a:rPr kumimoji="1" lang="ko-KR" altLang="en-US" sz="1600" dirty="0"/>
              <a:t>는 필수</a:t>
            </a:r>
            <a:r>
              <a:rPr kumimoji="1" lang="is-IS" altLang="ko-KR" sz="1600" dirty="0"/>
              <a:t>…</a:t>
            </a:r>
            <a:r>
              <a:rPr kumimoji="1" lang="ko-KR" altLang="en-US" sz="1600" dirty="0"/>
              <a:t> </a:t>
            </a:r>
            <a:endParaRPr kumimoji="1" lang="en-US" altLang="ko-KR" sz="1600" dirty="0"/>
          </a:p>
          <a:p>
            <a:pPr lvl="1"/>
            <a:r>
              <a:rPr kumimoji="1" lang="ko-KR" altLang="en-US" sz="1400" dirty="0"/>
              <a:t>이미지 </a:t>
            </a:r>
            <a:r>
              <a:rPr kumimoji="1" lang="en-US" altLang="ko-KR" sz="1400" dirty="0"/>
              <a:t>1102</a:t>
            </a:r>
            <a:r>
              <a:rPr kumimoji="1" lang="ko-KR" altLang="en-US" sz="1400" dirty="0"/>
              <a:t>개 </a:t>
            </a:r>
            <a:r>
              <a:rPr kumimoji="1" lang="en-US" altLang="ko-KR" sz="1400" dirty="0"/>
              <a:t>DNN </a:t>
            </a:r>
            <a:r>
              <a:rPr kumimoji="1" lang="ko-KR" altLang="en-US" sz="1400" dirty="0"/>
              <a:t>학습 소요 시간</a:t>
            </a:r>
            <a:endParaRPr kumimoji="1" lang="en-US" altLang="ko-KR" sz="1400" dirty="0"/>
          </a:p>
          <a:p>
            <a:pPr marL="971550" lvl="1" indent="-514350">
              <a:buFont typeface="+mj-lt"/>
              <a:buAutoNum type="arabicPeriod"/>
            </a:pPr>
            <a:endParaRPr kumimoji="1" lang="en-US" altLang="ko-KR" sz="1400" dirty="0"/>
          </a:p>
          <a:p>
            <a:pPr marL="971550" lvl="1" indent="-514350">
              <a:buFont typeface="+mj-lt"/>
              <a:buAutoNum type="arabicPeriod"/>
            </a:pPr>
            <a:endParaRPr kumimoji="1" lang="en-US" altLang="ko-KR" sz="1400" dirty="0"/>
          </a:p>
          <a:p>
            <a:pPr marL="971550" lvl="1" indent="-514350">
              <a:buFont typeface="+mj-lt"/>
              <a:buAutoNum type="arabicPeriod"/>
            </a:pPr>
            <a:endParaRPr kumimoji="1" lang="en-US" altLang="ko-KR" sz="1400" dirty="0"/>
          </a:p>
          <a:p>
            <a:pPr marL="514350" indent="-514350">
              <a:buFont typeface="+mj-lt"/>
              <a:buAutoNum type="arabicPeriod"/>
            </a:pPr>
            <a:r>
              <a:rPr kumimoji="1" lang="ko-KR" altLang="en-US" sz="1600" dirty="0"/>
              <a:t>양질의 데이타 필수</a:t>
            </a:r>
            <a:endParaRPr kumimoji="1" lang="en-US" altLang="ko-KR" sz="1600" dirty="0"/>
          </a:p>
          <a:p>
            <a:pPr lvl="1"/>
            <a:r>
              <a:rPr kumimoji="1" lang="ko-KR" altLang="en-US" sz="1400" dirty="0"/>
              <a:t> 전 처리 단계에서 필터링을 하지만 다 거르지는 못함</a:t>
            </a:r>
            <a:r>
              <a:rPr kumimoji="1" lang="en-US" altLang="ko-KR" sz="1400" dirty="0"/>
              <a:t>.</a:t>
            </a:r>
          </a:p>
          <a:p>
            <a:endParaRPr kumimoji="1" lang="en-US" altLang="ko-KR" sz="1600" dirty="0"/>
          </a:p>
          <a:p>
            <a:pPr marL="514350" indent="-514350">
              <a:buFont typeface="+mj-lt"/>
              <a:buAutoNum type="arabicPeriod" startAt="3"/>
            </a:pPr>
            <a:r>
              <a:rPr kumimoji="1" lang="ko-KR" altLang="en-US" sz="1600" dirty="0"/>
              <a:t>분류할 클래스 수량에 따라 방법론를 다르게 </a:t>
            </a:r>
            <a:endParaRPr kumimoji="1" lang="en-US" altLang="ko-KR" sz="1600" dirty="0"/>
          </a:p>
          <a:p>
            <a:pPr marL="457200" lvl="1" indent="0">
              <a:buNone/>
            </a:pPr>
            <a:r>
              <a:rPr kumimoji="1" lang="ko-KR" altLang="en-US" sz="1400" dirty="0"/>
              <a:t>분류 클래스 </a:t>
            </a:r>
            <a:r>
              <a:rPr kumimoji="1" lang="en-US" altLang="ko-KR" sz="1400" dirty="0"/>
              <a:t>&lt;</a:t>
            </a:r>
            <a:r>
              <a:rPr kumimoji="1" lang="ko-KR" altLang="en-US" sz="1400" dirty="0"/>
              <a:t> </a:t>
            </a:r>
            <a:r>
              <a:rPr kumimoji="1" lang="en-US" altLang="ko-KR" sz="1400" dirty="0" smtClean="0"/>
              <a:t>100</a:t>
            </a:r>
            <a:r>
              <a:rPr kumimoji="1" lang="ko-KR" altLang="en-US" sz="1400" dirty="0" smtClean="0"/>
              <a:t> </a:t>
            </a:r>
            <a:r>
              <a:rPr kumimoji="1" lang="en-US" altLang="ko-KR" sz="1400" dirty="0"/>
              <a:t>:</a:t>
            </a:r>
            <a:r>
              <a:rPr kumimoji="1" lang="ko-KR" altLang="en-US" sz="1400" dirty="0"/>
              <a:t> </a:t>
            </a:r>
            <a:r>
              <a:rPr kumimoji="1" lang="en-US" altLang="ko-KR" sz="1400" dirty="0" err="1" smtClean="0"/>
              <a:t>preTrain</a:t>
            </a:r>
            <a:r>
              <a:rPr kumimoji="1" lang="ko-KR" altLang="en-US" sz="1400" dirty="0" smtClean="0"/>
              <a:t> 분류기 학습</a:t>
            </a:r>
            <a:endParaRPr kumimoji="1" lang="en-US" altLang="ko-KR" sz="1400" dirty="0"/>
          </a:p>
          <a:p>
            <a:pPr marL="457200" lvl="1" indent="0">
              <a:buNone/>
            </a:pPr>
            <a:r>
              <a:rPr kumimoji="1" lang="ko-KR" altLang="en-US" sz="1400" dirty="0"/>
              <a:t>분류 클래스 </a:t>
            </a:r>
            <a:r>
              <a:rPr kumimoji="1" lang="en-US" altLang="ko-KR" sz="1400" dirty="0"/>
              <a:t>&gt;=</a:t>
            </a:r>
            <a:r>
              <a:rPr kumimoji="1" lang="ko-KR" altLang="en-US" sz="1400" dirty="0"/>
              <a:t> </a:t>
            </a:r>
            <a:r>
              <a:rPr kumimoji="1" lang="en-US" altLang="ko-KR" sz="1400" dirty="0"/>
              <a:t>1000</a:t>
            </a:r>
            <a:r>
              <a:rPr kumimoji="1" lang="ko-KR" altLang="en-US" sz="1400" dirty="0"/>
              <a:t> </a:t>
            </a:r>
            <a:r>
              <a:rPr kumimoji="1" lang="en-US" altLang="ko-KR" sz="1400" dirty="0"/>
              <a:t>:</a:t>
            </a:r>
            <a:r>
              <a:rPr kumimoji="1" lang="ko-KR" altLang="en-US" sz="1400" dirty="0"/>
              <a:t> </a:t>
            </a:r>
            <a:r>
              <a:rPr kumimoji="1" lang="en-US" altLang="ko-KR" sz="1400" dirty="0"/>
              <a:t>DNN</a:t>
            </a:r>
            <a:r>
              <a:rPr kumimoji="1" lang="ko-KR" altLang="en-US" sz="1400" dirty="0"/>
              <a:t> 학습 </a:t>
            </a:r>
            <a:r>
              <a:rPr kumimoji="1" lang="en-US" altLang="ko-KR" sz="1400" dirty="0" smtClean="0"/>
              <a:t>,</a:t>
            </a:r>
            <a:r>
              <a:rPr kumimoji="1" lang="ko-KR" altLang="en-US" sz="1400" dirty="0" smtClean="0"/>
              <a:t> 분류기 학습</a:t>
            </a:r>
            <a:endParaRPr kumimoji="1" lang="en-US" altLang="ko-KR" sz="1400" dirty="0"/>
          </a:p>
          <a:p>
            <a:pPr marL="457200" lvl="1" indent="0">
              <a:buNone/>
            </a:pPr>
            <a:endParaRPr kumimoji="1" lang="en-US" altLang="ko-KR" sz="1400" dirty="0"/>
          </a:p>
          <a:p>
            <a:pPr marL="457200" lvl="1" indent="0">
              <a:buNone/>
            </a:pPr>
            <a:endParaRPr kumimoji="1" lang="en-US" altLang="ko-KR" sz="1400" dirty="0"/>
          </a:p>
          <a:p>
            <a:pPr marL="457200" lvl="1" indent="0">
              <a:buNone/>
            </a:pPr>
            <a:endParaRPr kumimoji="1" lang="en-US" altLang="ko-KR" sz="1400" dirty="0"/>
          </a:p>
          <a:p>
            <a:pPr marL="457200" lvl="1" indent="0">
              <a:buNone/>
            </a:pPr>
            <a:endParaRPr kumimoji="1" lang="en-US" altLang="ko-KR" sz="1400" dirty="0"/>
          </a:p>
          <a:p>
            <a:pPr marL="457200" lvl="1" indent="0">
              <a:buNone/>
            </a:pPr>
            <a:endParaRPr kumimoji="1" lang="en-US" altLang="ko-KR" sz="1400" dirty="0"/>
          </a:p>
          <a:p>
            <a:pPr marL="457200" lvl="1" indent="0">
              <a:buNone/>
            </a:pPr>
            <a:r>
              <a:rPr kumimoji="1" lang="en-US" altLang="ko-KR" sz="1400" dirty="0"/>
              <a:t>	</a:t>
            </a:r>
          </a:p>
          <a:p>
            <a:pPr marL="342900" indent="-342900">
              <a:buFont typeface="+mj-lt"/>
              <a:buAutoNum type="arabicPeriod" startAt="3"/>
            </a:pPr>
            <a:r>
              <a:rPr kumimoji="1" lang="en-US" altLang="ko-KR" sz="1800" dirty="0"/>
              <a:t>Linux </a:t>
            </a:r>
            <a:r>
              <a:rPr kumimoji="1" lang="ko-KR" altLang="en-US" sz="1800" dirty="0"/>
              <a:t>쉘 스크립트 공부 필요</a:t>
            </a:r>
            <a:r>
              <a:rPr kumimoji="1" lang="en-US" altLang="ko-KR" sz="1800" dirty="0"/>
              <a:t>.</a:t>
            </a:r>
          </a:p>
          <a:p>
            <a:pPr marL="800100" lvl="1" indent="-342900">
              <a:buFont typeface="+mj-lt"/>
              <a:buAutoNum type="arabicPeriod"/>
            </a:pPr>
            <a:r>
              <a:rPr kumimoji="1" lang="ko-KR" altLang="en-US" sz="1400" dirty="0"/>
              <a:t>특히 파일명 순차적으로 </a:t>
            </a:r>
            <a:r>
              <a:rPr kumimoji="1" lang="ko-KR" altLang="en-US" sz="1400" dirty="0" smtClean="0"/>
              <a:t>바꿀 때</a:t>
            </a:r>
            <a:r>
              <a:rPr kumimoji="1" lang="en-US" altLang="ko-KR" sz="1400" dirty="0"/>
              <a:t>…</a:t>
            </a:r>
          </a:p>
          <a:p>
            <a:pPr marL="971550" lvl="1" indent="-514350">
              <a:buFont typeface="+mj-lt"/>
              <a:buAutoNum type="arabicPeriod"/>
            </a:pPr>
            <a:endParaRPr kumimoji="1" lang="ko-KR" altLang="en-US" sz="1400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1365753"/>
              </p:ext>
            </p:extLst>
          </p:nvPr>
        </p:nvGraphicFramePr>
        <p:xfrm>
          <a:off x="1521637" y="2355858"/>
          <a:ext cx="6548475" cy="6027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828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8282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182825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30135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CPU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GPU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013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소요시간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3</a:t>
                      </a:r>
                      <a:r>
                        <a:rPr lang="ko-KR" altLang="en-US" sz="1100" dirty="0"/>
                        <a:t>시간</a:t>
                      </a:r>
                      <a:r>
                        <a:rPr lang="en-US" altLang="ko-KR" sz="1100" dirty="0"/>
                        <a:t>20</a:t>
                      </a:r>
                      <a:r>
                        <a:rPr lang="ko-KR" altLang="en-US" sz="1100" dirty="0"/>
                        <a:t>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15</a:t>
                      </a:r>
                      <a:r>
                        <a:rPr lang="ko-KR" altLang="en-US" sz="1100" dirty="0"/>
                        <a:t>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3549" y="2187818"/>
            <a:ext cx="2951115" cy="248844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7805" y="4708811"/>
            <a:ext cx="9494136" cy="1117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347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/>
              <a:t>차후</a:t>
            </a:r>
            <a:r>
              <a:rPr lang="en-US" altLang="ko-KR" dirty="0"/>
              <a:t> </a:t>
            </a:r>
            <a:r>
              <a:rPr lang="ko-KR" altLang="en-US" dirty="0"/>
              <a:t>확장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67053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altLang="ko-KR" dirty="0"/>
              <a:t>DNN </a:t>
            </a:r>
            <a:r>
              <a:rPr lang="ko-KR" altLang="en-US" dirty="0"/>
              <a:t>학습을 위한 이미지 클래스 및 이미지 수량 추가</a:t>
            </a:r>
            <a:r>
              <a:rPr lang="en-US" altLang="ko-KR" dirty="0"/>
              <a:t>.</a:t>
            </a:r>
          </a:p>
          <a:p>
            <a:pPr marL="971550" lvl="1" indent="-514350">
              <a:buFont typeface="+mj-lt"/>
              <a:buAutoNum type="arabicPeriod"/>
            </a:pPr>
            <a:r>
              <a:rPr lang="ko-KR" altLang="en-US" dirty="0"/>
              <a:t>오버피팅 없는 모델 작성</a:t>
            </a:r>
            <a:r>
              <a:rPr lang="en-US" altLang="ko-KR" dirty="0" smtClean="0"/>
              <a:t>.</a:t>
            </a:r>
          </a:p>
          <a:p>
            <a:pPr marL="971550" lvl="1" indent="-514350">
              <a:buFont typeface="+mj-lt"/>
              <a:buAutoNum type="arabicPeriod"/>
            </a:pPr>
            <a:r>
              <a:rPr lang="ko-KR" altLang="en-US" dirty="0" smtClean="0"/>
              <a:t>메모리 사용량 체크 필수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r>
              <a:rPr lang="en-US" altLang="ko-KR" dirty="0"/>
              <a:t>SPARK </a:t>
            </a:r>
            <a:r>
              <a:rPr lang="ko-KR" altLang="en-US" dirty="0"/>
              <a:t>기반 분산 </a:t>
            </a:r>
            <a:r>
              <a:rPr lang="ko-KR" altLang="en-US" dirty="0" smtClean="0"/>
              <a:t>플랫폼 적용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pPr marL="971550" lvl="1" indent="-514350">
              <a:buFont typeface="+mj-lt"/>
              <a:buAutoNum type="arabicPeriod"/>
            </a:pPr>
            <a:r>
              <a:rPr lang="en-US" altLang="ko-KR" dirty="0"/>
              <a:t>SPARK + KERAS + </a:t>
            </a:r>
            <a:r>
              <a:rPr lang="en-US" altLang="ko-KR" dirty="0" smtClean="0"/>
              <a:t>ELEPHAS</a:t>
            </a:r>
          </a:p>
          <a:p>
            <a:pPr marL="971550" lvl="1" indent="-514350">
              <a:buFont typeface="+mj-lt"/>
              <a:buAutoNum type="arabicPeriod"/>
            </a:pP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7333130" y="5368492"/>
            <a:ext cx="1257300" cy="5528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/>
              <a:t>Nvidia-docker</a:t>
            </a:r>
            <a:endParaRPr lang="en-US" altLang="ko-KR" sz="1400" dirty="0"/>
          </a:p>
        </p:txBody>
      </p:sp>
      <p:sp>
        <p:nvSpPr>
          <p:cNvPr id="5" name="직사각형 4"/>
          <p:cNvSpPr/>
          <p:nvPr/>
        </p:nvSpPr>
        <p:spPr>
          <a:xfrm>
            <a:off x="8676377" y="5368491"/>
            <a:ext cx="1257300" cy="5528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/>
              <a:t>Nvidia-docker</a:t>
            </a:r>
            <a:endParaRPr lang="en-US" altLang="ko-KR" sz="1400" dirty="0"/>
          </a:p>
        </p:txBody>
      </p:sp>
      <p:sp>
        <p:nvSpPr>
          <p:cNvPr id="6" name="직사각형 5"/>
          <p:cNvSpPr/>
          <p:nvPr/>
        </p:nvSpPr>
        <p:spPr>
          <a:xfrm>
            <a:off x="10019624" y="5368492"/>
            <a:ext cx="1257300" cy="5528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/>
              <a:t>Nvidia-docker</a:t>
            </a:r>
            <a:endParaRPr lang="en-US" altLang="ko-KR" sz="1400" dirty="0"/>
          </a:p>
        </p:txBody>
      </p:sp>
      <p:sp>
        <p:nvSpPr>
          <p:cNvPr id="7" name="직사각형 6"/>
          <p:cNvSpPr/>
          <p:nvPr/>
        </p:nvSpPr>
        <p:spPr>
          <a:xfrm>
            <a:off x="7333130" y="5974170"/>
            <a:ext cx="1257300" cy="53859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Cuda</a:t>
            </a:r>
            <a:endParaRPr lang="en-US" altLang="ko-KR" dirty="0"/>
          </a:p>
        </p:txBody>
      </p:sp>
      <p:sp>
        <p:nvSpPr>
          <p:cNvPr id="8" name="직사각형 7"/>
          <p:cNvSpPr/>
          <p:nvPr/>
        </p:nvSpPr>
        <p:spPr>
          <a:xfrm>
            <a:off x="8676377" y="5974169"/>
            <a:ext cx="1257300" cy="53859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Cuda</a:t>
            </a:r>
            <a:endParaRPr lang="en-US" altLang="ko-KR" dirty="0"/>
          </a:p>
        </p:txBody>
      </p:sp>
      <p:sp>
        <p:nvSpPr>
          <p:cNvPr id="9" name="직사각형 8"/>
          <p:cNvSpPr/>
          <p:nvPr/>
        </p:nvSpPr>
        <p:spPr>
          <a:xfrm>
            <a:off x="10019624" y="5974170"/>
            <a:ext cx="1257300" cy="53859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Cuda</a:t>
            </a:r>
            <a:endParaRPr lang="en-US" altLang="ko-KR" dirty="0"/>
          </a:p>
        </p:txBody>
      </p:sp>
      <p:sp>
        <p:nvSpPr>
          <p:cNvPr id="10" name="직사각형 9"/>
          <p:cNvSpPr/>
          <p:nvPr/>
        </p:nvSpPr>
        <p:spPr>
          <a:xfrm>
            <a:off x="7333130" y="4945223"/>
            <a:ext cx="1257300" cy="36431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 smtClean="0"/>
              <a:t>Openface</a:t>
            </a:r>
            <a:endParaRPr lang="en-US" altLang="ko-KR" sz="1400" dirty="0"/>
          </a:p>
        </p:txBody>
      </p:sp>
      <p:sp>
        <p:nvSpPr>
          <p:cNvPr id="11" name="직사각형 10"/>
          <p:cNvSpPr/>
          <p:nvPr/>
        </p:nvSpPr>
        <p:spPr>
          <a:xfrm>
            <a:off x="8676377" y="4945222"/>
            <a:ext cx="1257300" cy="36431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 smtClean="0"/>
              <a:t>Openface</a:t>
            </a:r>
            <a:endParaRPr lang="en-US" altLang="ko-KR" sz="1400" dirty="0"/>
          </a:p>
        </p:txBody>
      </p:sp>
      <p:sp>
        <p:nvSpPr>
          <p:cNvPr id="12" name="직사각형 11"/>
          <p:cNvSpPr/>
          <p:nvPr/>
        </p:nvSpPr>
        <p:spPr>
          <a:xfrm>
            <a:off x="10019624" y="4945223"/>
            <a:ext cx="1257300" cy="36431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 smtClean="0"/>
              <a:t>Openface</a:t>
            </a:r>
            <a:endParaRPr lang="en-US" altLang="ko-KR" sz="1400" dirty="0"/>
          </a:p>
        </p:txBody>
      </p:sp>
      <p:sp>
        <p:nvSpPr>
          <p:cNvPr id="13" name="직사각형 12"/>
          <p:cNvSpPr/>
          <p:nvPr/>
        </p:nvSpPr>
        <p:spPr>
          <a:xfrm>
            <a:off x="7333130" y="4502756"/>
            <a:ext cx="3943794" cy="39190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SPARK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7333130" y="4072723"/>
            <a:ext cx="3943794" cy="39190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/>
              <a:t>PySpark</a:t>
            </a:r>
            <a:endParaRPr lang="en-US" altLang="ko-KR" sz="1400" dirty="0"/>
          </a:p>
        </p:txBody>
      </p:sp>
      <p:sp>
        <p:nvSpPr>
          <p:cNvPr id="15" name="직사각형 14"/>
          <p:cNvSpPr/>
          <p:nvPr/>
        </p:nvSpPr>
        <p:spPr>
          <a:xfrm>
            <a:off x="7333130" y="3613346"/>
            <a:ext cx="3943794" cy="39190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KERAS/ELEPHAS</a:t>
            </a:r>
          </a:p>
        </p:txBody>
      </p:sp>
    </p:spTree>
    <p:extLst>
      <p:ext uri="{BB962C8B-B14F-4D97-AF65-F5344CB8AC3E}">
        <p14:creationId xmlns:p14="http://schemas.microsoft.com/office/powerpoint/2010/main" val="3601494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kumimoji="1" lang="en-US" altLang="ko-KR" sz="6600" dirty="0"/>
              <a:t>Q&amp;A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33154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Appendix Library Reference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09004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ko-KR" dirty="0"/>
              <a:t>./demos/classifier.py </a:t>
            </a:r>
            <a:r>
              <a:rPr kumimoji="1" lang="ko-KR" altLang="en-US" dirty="0"/>
              <a:t>공통</a:t>
            </a: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6741419"/>
              </p:ext>
            </p:extLst>
          </p:nvPr>
        </p:nvGraphicFramePr>
        <p:xfrm>
          <a:off x="2205728" y="2144344"/>
          <a:ext cx="8194700" cy="35898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57968">
                  <a:extLst>
                    <a:ext uri="{9D8B030D-6E8A-4147-A177-3AD203B41FA5}">
                      <a16:colId xmlns="" xmlns:a16="http://schemas.microsoft.com/office/drawing/2014/main" val="1942268347"/>
                    </a:ext>
                  </a:extLst>
                </a:gridCol>
                <a:gridCol w="5071046">
                  <a:extLst>
                    <a:ext uri="{9D8B030D-6E8A-4147-A177-3AD203B41FA5}">
                      <a16:colId xmlns="" xmlns:a16="http://schemas.microsoft.com/office/drawing/2014/main" val="189789678"/>
                    </a:ext>
                  </a:extLst>
                </a:gridCol>
                <a:gridCol w="1165686">
                  <a:extLst>
                    <a:ext uri="{9D8B030D-6E8A-4147-A177-3AD203B41FA5}">
                      <a16:colId xmlns="" xmlns:a16="http://schemas.microsoft.com/office/drawing/2014/main" val="432825395"/>
                    </a:ext>
                  </a:extLst>
                </a:gridCol>
              </a:tblGrid>
              <a:tr h="3894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/>
                        <a:t>인자값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비고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생략가능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559947242"/>
                  </a:ext>
                </a:extLst>
              </a:tr>
              <a:tr h="60408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--</a:t>
                      </a:r>
                      <a:r>
                        <a:rPr lang="en-US" altLang="ko-KR" sz="1200" dirty="0" err="1"/>
                        <a:t>dlibFacePredictor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얼굴을 인식하는 라이브러리 지정</a:t>
                      </a:r>
                      <a:r>
                        <a:rPr lang="en-US" altLang="ko-KR" sz="1200" dirty="0"/>
                        <a:t>. </a:t>
                      </a:r>
                    </a:p>
                    <a:p>
                      <a:pPr latinLnBrk="1"/>
                      <a:r>
                        <a:rPr lang="ko-KR" altLang="en-US" sz="1200" dirty="0"/>
                        <a:t>얼굴의 </a:t>
                      </a:r>
                      <a:r>
                        <a:rPr lang="ko-KR" altLang="en-US" sz="1200" dirty="0" err="1"/>
                        <a:t>랜드마크적인</a:t>
                      </a:r>
                      <a:r>
                        <a:rPr lang="ko-KR" altLang="en-US" sz="1200" dirty="0"/>
                        <a:t> 부분을 통해서 얼굴을 인식하게 처리</a:t>
                      </a:r>
                      <a:r>
                        <a:rPr lang="en-US" altLang="ko-KR" sz="1200" dirty="0"/>
                        <a:t>.</a:t>
                      </a:r>
                    </a:p>
                    <a:p>
                      <a:pPr latinLnBrk="1"/>
                      <a:r>
                        <a:rPr lang="ko-KR" altLang="en-US" sz="1200" dirty="0"/>
                        <a:t>기본값 </a:t>
                      </a:r>
                      <a:r>
                        <a:rPr lang="en-US" altLang="ko-KR" sz="1200" dirty="0"/>
                        <a:t>: Shape_predictor_68_face_landmarks.dat</a:t>
                      </a:r>
                    </a:p>
                    <a:p>
                      <a:pPr latinLnBrk="1"/>
                      <a:endParaRPr lang="en-US" altLang="ko-KR" sz="1200" dirty="0"/>
                    </a:p>
                  </a:txBody>
                  <a:tcPr/>
                </a:tc>
                <a:tc rowSpan="5"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생략가능</a:t>
                      </a:r>
                      <a:endParaRPr lang="en-US" altLang="ko-KR" sz="12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352884452"/>
                  </a:ext>
                </a:extLst>
              </a:tr>
              <a:tr h="60408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--</a:t>
                      </a:r>
                      <a:r>
                        <a:rPr lang="en-US" altLang="ko-KR" sz="1200" dirty="0" err="1"/>
                        <a:t>networkModel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Torch</a:t>
                      </a:r>
                      <a:r>
                        <a:rPr lang="en-US" altLang="ko-KR" sz="1200" baseline="0" dirty="0"/>
                        <a:t> network Model</a:t>
                      </a:r>
                    </a:p>
                    <a:p>
                      <a:pPr latinLnBrk="1"/>
                      <a:r>
                        <a:rPr lang="ko-KR" altLang="en-US" sz="1200" baseline="0" dirty="0" err="1"/>
                        <a:t>토치로</a:t>
                      </a:r>
                      <a:r>
                        <a:rPr lang="ko-KR" altLang="en-US" sz="1200" baseline="0" dirty="0"/>
                        <a:t> 구성된 </a:t>
                      </a:r>
                      <a:r>
                        <a:rPr lang="en-US" altLang="ko-KR" sz="1200" baseline="0" dirty="0"/>
                        <a:t>DNN Network Model </a:t>
                      </a:r>
                      <a:r>
                        <a:rPr lang="ko-KR" altLang="en-US" sz="1200" baseline="0" dirty="0"/>
                        <a:t>경로</a:t>
                      </a:r>
                      <a:r>
                        <a:rPr lang="en-US" altLang="ko-KR" sz="1200" baseline="0" dirty="0"/>
                        <a:t>.</a:t>
                      </a:r>
                    </a:p>
                    <a:p>
                      <a:pPr latinLnBrk="1"/>
                      <a:r>
                        <a:rPr lang="en-US" altLang="ko-KR" sz="1200" baseline="0" dirty="0"/>
                        <a:t>DNN</a:t>
                      </a:r>
                      <a:r>
                        <a:rPr lang="ko-KR" altLang="en-US" sz="1200" baseline="0" dirty="0"/>
                        <a:t>을 학습 했을 경우 이 </a:t>
                      </a:r>
                      <a:r>
                        <a:rPr lang="ko-KR" altLang="en-US" sz="1200" baseline="0" dirty="0" err="1"/>
                        <a:t>인자값을</a:t>
                      </a:r>
                      <a:r>
                        <a:rPr lang="ko-KR" altLang="en-US" sz="1200" baseline="0" dirty="0"/>
                        <a:t> 학습된 </a:t>
                      </a:r>
                      <a:r>
                        <a:rPr lang="en-US" altLang="ko-KR" sz="1200" baseline="0" dirty="0"/>
                        <a:t>network </a:t>
                      </a:r>
                      <a:r>
                        <a:rPr lang="ko-KR" altLang="en-US" sz="1200" baseline="0" dirty="0"/>
                        <a:t>파일로 지정</a:t>
                      </a:r>
                      <a:endParaRPr lang="en-US" altLang="ko-KR" sz="1200" baseline="0" dirty="0"/>
                    </a:p>
                    <a:p>
                      <a:pPr latinLnBrk="1"/>
                      <a:r>
                        <a:rPr lang="ko-KR" altLang="en-US" sz="1200" baseline="0" dirty="0"/>
                        <a:t>기본값 </a:t>
                      </a:r>
                      <a:r>
                        <a:rPr lang="en-US" altLang="ko-KR" sz="1200" baseline="0" dirty="0"/>
                        <a:t>: nn4.small2.v1.t7</a:t>
                      </a:r>
                      <a:endParaRPr lang="ko-KR" altLang="en-US" sz="12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037039902"/>
                  </a:ext>
                </a:extLst>
              </a:tr>
              <a:tr h="38946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--</a:t>
                      </a:r>
                      <a:r>
                        <a:rPr lang="en-US" altLang="ko-KR" sz="1200" dirty="0" err="1"/>
                        <a:t>imgDim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기본 얼굴 이미지 크기 지정</a:t>
                      </a:r>
                      <a:endParaRPr lang="en-US" altLang="ko-KR" sz="1200" dirty="0"/>
                    </a:p>
                    <a:p>
                      <a:pPr latinLnBrk="1"/>
                      <a:r>
                        <a:rPr lang="ko-KR" altLang="en-US" sz="1200" dirty="0"/>
                        <a:t>기본값 </a:t>
                      </a:r>
                      <a:r>
                        <a:rPr lang="en-US" altLang="ko-KR" sz="1200" dirty="0"/>
                        <a:t>: 96</a:t>
                      </a:r>
                      <a:endParaRPr lang="ko-KR" altLang="en-US" sz="12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459644871"/>
                  </a:ext>
                </a:extLst>
              </a:tr>
              <a:tr h="46984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--</a:t>
                      </a:r>
                      <a:r>
                        <a:rPr lang="en-US" altLang="ko-KR" sz="1200" dirty="0" err="1"/>
                        <a:t>cuda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err="1"/>
                        <a:t>Cuda</a:t>
                      </a:r>
                      <a:r>
                        <a:rPr lang="en-US" altLang="ko-KR" sz="1200" baseline="0" dirty="0"/>
                        <a:t> </a:t>
                      </a:r>
                      <a:r>
                        <a:rPr lang="ko-KR" altLang="en-US" sz="1200" baseline="0" dirty="0"/>
                        <a:t>라이브러리 사용여부 </a:t>
                      </a:r>
                      <a:endParaRPr lang="en-US" altLang="ko-KR" sz="1200" baseline="0" dirty="0"/>
                    </a:p>
                    <a:p>
                      <a:pPr latinLnBrk="1"/>
                      <a:r>
                        <a:rPr lang="ko-KR" altLang="en-US" sz="1200" baseline="0" dirty="0"/>
                        <a:t>기본값 </a:t>
                      </a:r>
                      <a:r>
                        <a:rPr lang="en-US" altLang="ko-KR" sz="1200" baseline="0" dirty="0"/>
                        <a:t>: </a:t>
                      </a:r>
                      <a:r>
                        <a:rPr lang="en-US" altLang="ko-KR" sz="1200" baseline="0" dirty="0" err="1"/>
                        <a:t>store_true</a:t>
                      </a:r>
                      <a:endParaRPr lang="en-US" altLang="ko-KR" sz="1200" baseline="0" dirty="0"/>
                    </a:p>
                    <a:p>
                      <a:pPr latinLnBrk="1"/>
                      <a:r>
                        <a:rPr lang="en-US" altLang="ko-KR" sz="1200" baseline="0" dirty="0"/>
                        <a:t>* </a:t>
                      </a:r>
                      <a:r>
                        <a:rPr lang="ko-KR" altLang="en-US" sz="1200" baseline="0" dirty="0"/>
                        <a:t>시스템에 </a:t>
                      </a:r>
                      <a:r>
                        <a:rPr lang="en-US" altLang="ko-KR" sz="1200" baseline="0" dirty="0" err="1"/>
                        <a:t>cuda</a:t>
                      </a:r>
                      <a:r>
                        <a:rPr lang="en-US" altLang="ko-KR" sz="1200" baseline="0" dirty="0"/>
                        <a:t> </a:t>
                      </a:r>
                      <a:r>
                        <a:rPr lang="ko-KR" altLang="en-US" sz="1200" baseline="0" dirty="0"/>
                        <a:t>라이브러리가 없을 경우는 사용하지 않음</a:t>
                      </a:r>
                      <a:r>
                        <a:rPr lang="en-US" altLang="ko-KR" sz="1200" baseline="0" dirty="0"/>
                        <a:t>.</a:t>
                      </a:r>
                      <a:endParaRPr lang="ko-KR" altLang="en-US" sz="12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618679753"/>
                  </a:ext>
                </a:extLst>
              </a:tr>
              <a:tr h="38946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--verbose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중간 </a:t>
                      </a:r>
                      <a:r>
                        <a:rPr lang="ko-KR" altLang="en-US" sz="1200" dirty="0" err="1"/>
                        <a:t>중간</a:t>
                      </a:r>
                      <a:r>
                        <a:rPr lang="ko-KR" altLang="en-US" sz="1200" dirty="0"/>
                        <a:t> 메시지 출력 여부 지정</a:t>
                      </a:r>
                      <a:r>
                        <a:rPr lang="en-US" altLang="ko-KR" sz="1200" dirty="0"/>
                        <a:t>.</a:t>
                      </a:r>
                    </a:p>
                    <a:p>
                      <a:pPr latinLnBrk="1"/>
                      <a:r>
                        <a:rPr lang="ko-KR" altLang="en-US" sz="1200" dirty="0"/>
                        <a:t>기본값 </a:t>
                      </a:r>
                      <a:r>
                        <a:rPr lang="en-US" altLang="ko-KR" sz="1200" dirty="0"/>
                        <a:t>: </a:t>
                      </a:r>
                      <a:r>
                        <a:rPr lang="en-US" altLang="ko-KR" sz="1200" dirty="0" err="1"/>
                        <a:t>store_true</a:t>
                      </a:r>
                      <a:endParaRPr lang="ko-KR" altLang="en-US" sz="12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16859202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2695934" y="1712632"/>
            <a:ext cx="68001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Classifier.py [</a:t>
            </a:r>
            <a:r>
              <a:rPr lang="en-US" altLang="ko-KR" sz="1400" dirty="0" err="1"/>
              <a:t>infer|train</a:t>
            </a:r>
            <a:r>
              <a:rPr lang="en-US" altLang="ko-KR" sz="1400" dirty="0"/>
              <a:t>] </a:t>
            </a:r>
            <a:r>
              <a:rPr lang="ko-KR" altLang="en-US" sz="1400" dirty="0"/>
              <a:t>두개의 옵션을 통해 기계학습 모델을 학습</a:t>
            </a:r>
            <a:r>
              <a:rPr lang="en-US" altLang="ko-KR" sz="1400" dirty="0"/>
              <a:t>, </a:t>
            </a:r>
            <a:r>
              <a:rPr lang="ko-KR" altLang="en-US" sz="1400" dirty="0"/>
              <a:t>예측하는 모듈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36386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ko-KR" dirty="0"/>
              <a:t>./demos/classifier.py</a:t>
            </a:r>
            <a:endParaRPr kumimoji="1" lang="ko-KR" altLang="en-US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1786543"/>
              </p:ext>
            </p:extLst>
          </p:nvPr>
        </p:nvGraphicFramePr>
        <p:xfrm>
          <a:off x="838201" y="1690688"/>
          <a:ext cx="10574349" cy="28380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3270">
                  <a:extLst>
                    <a:ext uri="{9D8B030D-6E8A-4147-A177-3AD203B41FA5}">
                      <a16:colId xmlns="" xmlns:a16="http://schemas.microsoft.com/office/drawing/2014/main" val="1942268347"/>
                    </a:ext>
                  </a:extLst>
                </a:gridCol>
                <a:gridCol w="1538073">
                  <a:extLst>
                    <a:ext uri="{9D8B030D-6E8A-4147-A177-3AD203B41FA5}">
                      <a16:colId xmlns="" xmlns:a16="http://schemas.microsoft.com/office/drawing/2014/main" val="3873447387"/>
                    </a:ext>
                  </a:extLst>
                </a:gridCol>
                <a:gridCol w="5935555">
                  <a:extLst>
                    <a:ext uri="{9D8B030D-6E8A-4147-A177-3AD203B41FA5}">
                      <a16:colId xmlns="" xmlns:a16="http://schemas.microsoft.com/office/drawing/2014/main" val="189789678"/>
                    </a:ext>
                  </a:extLst>
                </a:gridCol>
                <a:gridCol w="1837451">
                  <a:extLst>
                    <a:ext uri="{9D8B030D-6E8A-4147-A177-3AD203B41FA5}">
                      <a16:colId xmlns="" xmlns:a16="http://schemas.microsoft.com/office/drawing/2014/main" val="615767702"/>
                    </a:ext>
                  </a:extLst>
                </a:gridCol>
              </a:tblGrid>
              <a:tr h="3894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모드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/>
                        <a:t>인자값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비고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생략가능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559947242"/>
                  </a:ext>
                </a:extLst>
              </a:tr>
              <a:tr h="604087">
                <a:tc rowSpan="3">
                  <a:txBody>
                    <a:bodyPr/>
                    <a:lstStyle/>
                    <a:p>
                      <a:r>
                        <a:rPr lang="en-US" altLang="ko-KR" dirty="0"/>
                        <a:t>train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--</a:t>
                      </a:r>
                      <a:r>
                        <a:rPr lang="en-US" altLang="ko-KR" sz="1200" dirty="0" err="1"/>
                        <a:t>ldaDim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차원축소 값</a:t>
                      </a:r>
                      <a:r>
                        <a:rPr lang="en-US" altLang="ko-KR" sz="1200" dirty="0"/>
                        <a:t>.</a:t>
                      </a:r>
                    </a:p>
                    <a:p>
                      <a:pPr latinLnBrk="1"/>
                      <a:r>
                        <a:rPr lang="ko-KR" altLang="en-US" sz="1200" dirty="0"/>
                        <a:t>기본값 </a:t>
                      </a:r>
                      <a:r>
                        <a:rPr lang="en-US" altLang="ko-KR" sz="1200" dirty="0"/>
                        <a:t>: -1</a:t>
                      </a:r>
                    </a:p>
                    <a:p>
                      <a:pPr latinLnBrk="1"/>
                      <a:endParaRPr lang="en-US" altLang="ko-KR" sz="1200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생략가능</a:t>
                      </a:r>
                      <a:endParaRPr lang="en-US" altLang="ko-KR" sz="12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352884452"/>
                  </a:ext>
                </a:extLst>
              </a:tr>
              <a:tr h="604087">
                <a:tc v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--classifier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aseline="0" dirty="0"/>
                        <a:t>L2 </a:t>
                      </a:r>
                      <a:r>
                        <a:rPr lang="ko-KR" altLang="en-US" sz="1200" baseline="0" dirty="0"/>
                        <a:t>값을 이용해서 학습시키기 위한 분류기를 지정</a:t>
                      </a:r>
                      <a:r>
                        <a:rPr lang="en-US" altLang="ko-KR" sz="1200" baseline="0" dirty="0"/>
                        <a:t>.</a:t>
                      </a:r>
                    </a:p>
                    <a:p>
                      <a:pPr latinLnBrk="1"/>
                      <a:r>
                        <a:rPr lang="en-US" altLang="ko-KR" sz="1200" baseline="0" dirty="0" err="1"/>
                        <a:t>LinearSvm</a:t>
                      </a:r>
                      <a:r>
                        <a:rPr lang="en-US" altLang="ko-KR" sz="1200" baseline="0" dirty="0"/>
                        <a:t>, GMM </a:t>
                      </a:r>
                      <a:r>
                        <a:rPr lang="ko-KR" altLang="en-US" sz="1200" baseline="0" dirty="0"/>
                        <a:t>두가지가 선택 가능</a:t>
                      </a:r>
                      <a:r>
                        <a:rPr lang="en-US" altLang="ko-KR" sz="1200" baseline="0" dirty="0"/>
                        <a:t>.</a:t>
                      </a:r>
                    </a:p>
                    <a:p>
                      <a:pPr latinLnBrk="1"/>
                      <a:r>
                        <a:rPr lang="ko-KR" altLang="en-US" sz="1200" baseline="0" dirty="0"/>
                        <a:t>기본값 </a:t>
                      </a:r>
                      <a:r>
                        <a:rPr lang="en-US" altLang="ko-KR" sz="1200" baseline="0" dirty="0"/>
                        <a:t>: </a:t>
                      </a:r>
                      <a:r>
                        <a:rPr lang="en-US" altLang="ko-KR" sz="1200" baseline="0" dirty="0" err="1"/>
                        <a:t>LinearSvm</a:t>
                      </a:r>
                      <a:endParaRPr lang="ko-KR" altLang="en-US" sz="12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037039902"/>
                  </a:ext>
                </a:extLst>
              </a:tr>
              <a:tr h="389464">
                <a:tc v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err="1"/>
                        <a:t>workDir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Representation</a:t>
                      </a:r>
                      <a:r>
                        <a:rPr lang="en-US" altLang="ko-KR" sz="1200" baseline="0" dirty="0"/>
                        <a:t> </a:t>
                      </a:r>
                      <a:r>
                        <a:rPr lang="ko-KR" altLang="en-US" sz="1200" baseline="0" dirty="0"/>
                        <a:t>값이 있는 경로 </a:t>
                      </a:r>
                      <a:endParaRPr lang="en-US" altLang="ko-K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459644871"/>
                  </a:ext>
                </a:extLst>
              </a:tr>
              <a:tr h="389464">
                <a:tc rowSpan="2">
                  <a:txBody>
                    <a:bodyPr/>
                    <a:lstStyle/>
                    <a:p>
                      <a:r>
                        <a:rPr lang="en-US" altLang="ko-KR" dirty="0"/>
                        <a:t>infer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err="1"/>
                        <a:t>classifierModel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train</a:t>
                      </a:r>
                      <a:r>
                        <a:rPr lang="en-US" altLang="ko-KR" sz="1200" baseline="0" dirty="0"/>
                        <a:t> </a:t>
                      </a:r>
                      <a:r>
                        <a:rPr lang="ko-KR" altLang="en-US" sz="1200" baseline="0" dirty="0"/>
                        <a:t>단계에서 작성된 </a:t>
                      </a:r>
                      <a:r>
                        <a:rPr lang="en-US" altLang="ko-KR" sz="1200" baseline="0" dirty="0" err="1"/>
                        <a:t>pkl</a:t>
                      </a:r>
                      <a:r>
                        <a:rPr lang="en-US" altLang="ko-KR" sz="1200" baseline="0" dirty="0"/>
                        <a:t> </a:t>
                      </a:r>
                      <a:r>
                        <a:rPr lang="ko-KR" altLang="en-US" sz="1200" baseline="0" dirty="0"/>
                        <a:t>파일을 입력</a:t>
                      </a:r>
                      <a:r>
                        <a:rPr lang="en-US" altLang="ko-KR" sz="1200" baseline="0" dirty="0"/>
                        <a:t>.</a:t>
                      </a:r>
                      <a:endParaRPr lang="en-US" altLang="ko-K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68150522"/>
                  </a:ext>
                </a:extLst>
              </a:tr>
              <a:tr h="389464">
                <a:tc v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err="1"/>
                        <a:t>imgs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분류기를 통해 예측을 수행할 이미지</a:t>
                      </a:r>
                      <a:r>
                        <a:rPr lang="en-US" altLang="ko-KR" sz="1200" baseline="0" dirty="0"/>
                        <a:t> </a:t>
                      </a:r>
                      <a:r>
                        <a:rPr lang="ko-KR" altLang="en-US" sz="1200" baseline="0" dirty="0"/>
                        <a:t>혹은 이미지가 포함된 경로</a:t>
                      </a:r>
                      <a:endParaRPr lang="en-US" altLang="ko-K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928680012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60117" y="4746504"/>
            <a:ext cx="122488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./demos/classifier.py train &lt;feature-directory&gt; --</a:t>
            </a:r>
            <a:r>
              <a:rPr lang="en-US" altLang="ko-KR" sz="1400" dirty="0" err="1"/>
              <a:t>networkModel</a:t>
            </a:r>
            <a:r>
              <a:rPr lang="en-US" altLang="ko-KR" sz="1400" dirty="0"/>
              <a:t> &lt;torch </a:t>
            </a:r>
            <a:r>
              <a:rPr lang="en-US" altLang="ko-KR" sz="1400" dirty="0" err="1"/>
              <a:t>networkModel</a:t>
            </a:r>
            <a:r>
              <a:rPr lang="en-US" altLang="ko-KR" sz="1400" dirty="0"/>
              <a:t>&gt;</a:t>
            </a:r>
          </a:p>
          <a:p>
            <a:r>
              <a:rPr lang="en-US" altLang="ko-KR" sz="1400" dirty="0"/>
              <a:t>./demos/classifier.py infer --</a:t>
            </a:r>
            <a:r>
              <a:rPr lang="en-US" altLang="ko-KR" sz="1400" dirty="0" err="1"/>
              <a:t>networkModel</a:t>
            </a:r>
            <a:r>
              <a:rPr lang="en-US" altLang="ko-KR" sz="1400" dirty="0"/>
              <a:t> &lt;torch </a:t>
            </a:r>
            <a:r>
              <a:rPr lang="en-US" altLang="ko-KR" sz="1400" dirty="0" err="1"/>
              <a:t>networkModel</a:t>
            </a:r>
            <a:r>
              <a:rPr lang="en-US" altLang="ko-KR" sz="1400" dirty="0"/>
              <a:t>&gt; &lt;Train </a:t>
            </a:r>
            <a:r>
              <a:rPr lang="en-US" altLang="ko-KR" sz="1400" dirty="0" err="1"/>
              <a:t>Result.pkl</a:t>
            </a:r>
            <a:r>
              <a:rPr lang="en-US" altLang="ko-KR" sz="1400" dirty="0"/>
              <a:t>&gt; images/examples/{</a:t>
            </a:r>
            <a:r>
              <a:rPr lang="en-US" altLang="ko-KR" sz="1400" dirty="0" err="1"/>
              <a:t>carell,adams,lennon</a:t>
            </a:r>
            <a:r>
              <a:rPr lang="en-US" altLang="ko-KR" sz="1400" dirty="0"/>
              <a:t>}*n &lt;feature-directory&gt;</a:t>
            </a:r>
          </a:p>
          <a:p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422785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79453" y="1384300"/>
            <a:ext cx="4827494" cy="50038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" y="1384300"/>
            <a:ext cx="6169660" cy="5003800"/>
          </a:xfrm>
          <a:prstGeom prst="rect">
            <a:avLst/>
          </a:prstGeom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kumimoji="1" lang="en-US" altLang="ko-KR" dirty="0"/>
              <a:t>papers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4688300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/>
              <a:t>./training/</a:t>
            </a:r>
            <a:r>
              <a:rPr lang="en-US" altLang="ko-KR" dirty="0" err="1"/>
              <a:t>main.lua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593088" y="1361906"/>
            <a:ext cx="30058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Torch DNN</a:t>
            </a:r>
            <a:r>
              <a:rPr lang="ko-KR" altLang="en-US" sz="1400" dirty="0"/>
              <a:t>을 학습시키는 프로그램</a:t>
            </a: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0718653"/>
              </p:ext>
            </p:extLst>
          </p:nvPr>
        </p:nvGraphicFramePr>
        <p:xfrm>
          <a:off x="283534" y="1669683"/>
          <a:ext cx="11504428" cy="4709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4736">
                  <a:extLst>
                    <a:ext uri="{9D8B030D-6E8A-4147-A177-3AD203B41FA5}">
                      <a16:colId xmlns="" xmlns:a16="http://schemas.microsoft.com/office/drawing/2014/main" val="1942268347"/>
                    </a:ext>
                  </a:extLst>
                </a:gridCol>
                <a:gridCol w="800413">
                  <a:extLst>
                    <a:ext uri="{9D8B030D-6E8A-4147-A177-3AD203B41FA5}">
                      <a16:colId xmlns="" xmlns:a16="http://schemas.microsoft.com/office/drawing/2014/main" val="3873447387"/>
                    </a:ext>
                  </a:extLst>
                </a:gridCol>
                <a:gridCol w="2130876">
                  <a:extLst>
                    <a:ext uri="{9D8B030D-6E8A-4147-A177-3AD203B41FA5}">
                      <a16:colId xmlns="" xmlns:a16="http://schemas.microsoft.com/office/drawing/2014/main" val="189789678"/>
                    </a:ext>
                  </a:extLst>
                </a:gridCol>
                <a:gridCol w="997855">
                  <a:extLst>
                    <a:ext uri="{9D8B030D-6E8A-4147-A177-3AD203B41FA5}">
                      <a16:colId xmlns="" xmlns:a16="http://schemas.microsoft.com/office/drawing/2014/main" val="2895227812"/>
                    </a:ext>
                  </a:extLst>
                </a:gridCol>
                <a:gridCol w="985786">
                  <a:extLst>
                    <a:ext uri="{9D8B030D-6E8A-4147-A177-3AD203B41FA5}">
                      <a16:colId xmlns="" xmlns:a16="http://schemas.microsoft.com/office/drawing/2014/main" val="2255838732"/>
                    </a:ext>
                  </a:extLst>
                </a:gridCol>
                <a:gridCol w="1375674">
                  <a:extLst>
                    <a:ext uri="{9D8B030D-6E8A-4147-A177-3AD203B41FA5}">
                      <a16:colId xmlns="" xmlns:a16="http://schemas.microsoft.com/office/drawing/2014/main" val="926816027"/>
                    </a:ext>
                  </a:extLst>
                </a:gridCol>
                <a:gridCol w="3501656">
                  <a:extLst>
                    <a:ext uri="{9D8B030D-6E8A-4147-A177-3AD203B41FA5}">
                      <a16:colId xmlns="" xmlns:a16="http://schemas.microsoft.com/office/drawing/2014/main" val="3218475786"/>
                    </a:ext>
                  </a:extLst>
                </a:gridCol>
                <a:gridCol w="1077432">
                  <a:extLst>
                    <a:ext uri="{9D8B030D-6E8A-4147-A177-3AD203B41FA5}">
                      <a16:colId xmlns="" xmlns:a16="http://schemas.microsoft.com/office/drawing/2014/main" val="944097721"/>
                    </a:ext>
                  </a:extLst>
                </a:gridCol>
              </a:tblGrid>
              <a:tr h="393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인자 구분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/>
                        <a:t>인자값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비고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기본값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인자 구분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/>
                        <a:t>인자값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비고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기본값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559947242"/>
                  </a:ext>
                </a:extLst>
              </a:tr>
              <a:tr h="236280">
                <a:tc rowSpan="9">
                  <a:txBody>
                    <a:bodyPr/>
                    <a:lstStyle/>
                    <a:p>
                      <a:r>
                        <a:rPr lang="en-US" altLang="ko-KR" sz="1100" dirty="0"/>
                        <a:t>general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-cache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캐시</a:t>
                      </a:r>
                      <a:r>
                        <a:rPr lang="ko-KR" altLang="en-US" sz="1100" baseline="0" dirty="0"/>
                        <a:t> 디렉토리 </a:t>
                      </a:r>
                      <a:endParaRPr lang="en-US" altLang="ko-K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-</a:t>
                      </a:r>
                      <a:r>
                        <a:rPr lang="en-US" altLang="ko-KR" sz="1100" dirty="0" err="1"/>
                        <a:t>nDonkeys</a:t>
                      </a:r>
                      <a:endParaRPr lang="en-US" altLang="ko-K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데이터</a:t>
                      </a:r>
                      <a:r>
                        <a:rPr lang="en-US" altLang="ko-KR" sz="1100" dirty="0"/>
                        <a:t> </a:t>
                      </a:r>
                      <a:r>
                        <a:rPr lang="ko-KR" altLang="en-US" sz="1100" dirty="0"/>
                        <a:t>로딩 쓰레드</a:t>
                      </a:r>
                      <a:endParaRPr lang="en-US" altLang="ko-K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352884452"/>
                  </a:ext>
                </a:extLst>
              </a:tr>
              <a:tr h="393800">
                <a:tc v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-save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학습된 결과를 저장할 경로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-</a:t>
                      </a:r>
                      <a:endParaRPr lang="ko-KR" altLang="en-US" sz="1100" dirty="0"/>
                    </a:p>
                  </a:txBody>
                  <a:tcPr/>
                </a:tc>
                <a:tc rowSpan="8"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Training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-</a:t>
                      </a:r>
                      <a:r>
                        <a:rPr lang="en-US" altLang="ko-KR" sz="1100" dirty="0" err="1"/>
                        <a:t>nEpochs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학습을 하기 위한 </a:t>
                      </a:r>
                      <a:r>
                        <a:rPr lang="en-US" altLang="ko-KR" sz="1100" dirty="0"/>
                        <a:t>Epoch </a:t>
                      </a:r>
                      <a:r>
                        <a:rPr lang="ko-KR" altLang="en-US" sz="1100" dirty="0"/>
                        <a:t>카운트 </a:t>
                      </a:r>
                      <a:endParaRPr lang="en-US" altLang="ko-K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1000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037039902"/>
                  </a:ext>
                </a:extLst>
              </a:tr>
              <a:tr h="393800">
                <a:tc v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-data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이미지 데이터 경로</a:t>
                      </a:r>
                      <a:endParaRPr lang="en-US" altLang="ko-K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en-US" altLang="ko-K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-</a:t>
                      </a:r>
                      <a:r>
                        <a:rPr lang="en-US" altLang="ko-KR" sz="1100" dirty="0" err="1"/>
                        <a:t>epochSize</a:t>
                      </a:r>
                      <a:endParaRPr lang="en-US" altLang="ko-K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한 </a:t>
                      </a:r>
                      <a:r>
                        <a:rPr lang="en-US" altLang="ko-KR" sz="1100" dirty="0"/>
                        <a:t>epoch</a:t>
                      </a:r>
                      <a:r>
                        <a:rPr lang="ko-KR" altLang="en-US" sz="1100" dirty="0"/>
                        <a:t>당 실행할 </a:t>
                      </a:r>
                      <a:r>
                        <a:rPr lang="en-US" altLang="ko-KR" sz="1100" dirty="0"/>
                        <a:t>batch 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250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459644871"/>
                  </a:ext>
                </a:extLst>
              </a:tr>
              <a:tr h="551320">
                <a:tc v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-</a:t>
                      </a:r>
                      <a:r>
                        <a:rPr lang="en-US" altLang="ko-KR" sz="1100" dirty="0" err="1"/>
                        <a:t>manualSeed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랜덤 시드 넘버</a:t>
                      </a:r>
                      <a:endParaRPr lang="en-US" altLang="ko-K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en-US" altLang="ko-K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-</a:t>
                      </a:r>
                      <a:r>
                        <a:rPr lang="en-US" altLang="ko-KR" sz="1100" dirty="0" err="1"/>
                        <a:t>epochNumber</a:t>
                      </a:r>
                      <a:endParaRPr lang="en-US" altLang="ko-K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Epoch Number </a:t>
                      </a:r>
                    </a:p>
                    <a:p>
                      <a:pPr latinLnBrk="1"/>
                      <a:r>
                        <a:rPr lang="ko-KR" altLang="en-US" sz="1100" dirty="0"/>
                        <a:t>학습을 중단</a:t>
                      </a:r>
                      <a:r>
                        <a:rPr lang="ko-KR" altLang="en-US" sz="1100" baseline="0" dirty="0"/>
                        <a:t> 후 재시작시 재 시작에 해당하는 값</a:t>
                      </a:r>
                      <a:endParaRPr lang="en-US" altLang="ko-K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68150522"/>
                  </a:ext>
                </a:extLst>
              </a:tr>
              <a:tr h="551320">
                <a:tc v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-</a:t>
                      </a:r>
                      <a:r>
                        <a:rPr lang="en-US" altLang="ko-KR" sz="1100" dirty="0" err="1"/>
                        <a:t>cuda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/>
                        <a:t>Cuda</a:t>
                      </a:r>
                      <a:r>
                        <a:rPr lang="en-US" altLang="ko-KR" sz="1100" dirty="0"/>
                        <a:t> </a:t>
                      </a:r>
                      <a:r>
                        <a:rPr lang="ko-KR" altLang="en-US" sz="1100" dirty="0"/>
                        <a:t>사용 여부</a:t>
                      </a:r>
                      <a:endParaRPr lang="en-US" altLang="ko-K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2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en-US" altLang="ko-K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-</a:t>
                      </a:r>
                      <a:r>
                        <a:rPr lang="en-US" altLang="ko-KR" sz="1100" dirty="0" err="1"/>
                        <a:t>peoplePerBatch</a:t>
                      </a:r>
                      <a:endParaRPr lang="en-US" altLang="ko-K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미니배치 </a:t>
                      </a:r>
                      <a:r>
                        <a:rPr lang="ko-KR" altLang="en-US" sz="1100" dirty="0" err="1"/>
                        <a:t>수행시</a:t>
                      </a:r>
                      <a:r>
                        <a:rPr lang="ko-KR" altLang="en-US" sz="1100" dirty="0"/>
                        <a:t> 읽어 들일 인물 클래스의 수량</a:t>
                      </a:r>
                      <a:endParaRPr lang="en-US" altLang="ko-K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928680012"/>
                  </a:ext>
                </a:extLst>
              </a:tr>
              <a:tr h="551320">
                <a:tc v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-device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사용할 </a:t>
                      </a:r>
                      <a:r>
                        <a:rPr lang="en-US" altLang="ko-KR" sz="1100" dirty="0" err="1"/>
                        <a:t>cuda</a:t>
                      </a:r>
                      <a:r>
                        <a:rPr lang="en-US" altLang="ko-KR" sz="1100" dirty="0"/>
                        <a:t> device </a:t>
                      </a:r>
                      <a:r>
                        <a:rPr lang="ko-KR" altLang="en-US" sz="1100" dirty="0"/>
                        <a:t>번호 지정</a:t>
                      </a:r>
                      <a:r>
                        <a:rPr lang="en-US" altLang="ko-KR" sz="1100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True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en-US" altLang="ko-K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-</a:t>
                      </a:r>
                      <a:r>
                        <a:rPr lang="en-US" altLang="ko-KR" sz="1100" dirty="0" err="1"/>
                        <a:t>peoplePerPerson</a:t>
                      </a:r>
                      <a:endParaRPr lang="en-US" altLang="ko-K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미니배치 </a:t>
                      </a:r>
                      <a:r>
                        <a:rPr lang="ko-KR" altLang="en-US" sz="1100" dirty="0" err="1"/>
                        <a:t>수행시</a:t>
                      </a:r>
                      <a:r>
                        <a:rPr lang="ko-KR" altLang="en-US" sz="1100" dirty="0"/>
                        <a:t> 읽어 들일</a:t>
                      </a:r>
                      <a:r>
                        <a:rPr lang="ko-KR" altLang="en-US" sz="1100" baseline="0" dirty="0"/>
                        <a:t> 클래스내에서의 이미지 수량 </a:t>
                      </a:r>
                      <a:endParaRPr lang="en-US" altLang="ko-KR" sz="1100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258645188"/>
                  </a:ext>
                </a:extLst>
              </a:tr>
              <a:tr h="393800">
                <a:tc v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-</a:t>
                      </a:r>
                      <a:r>
                        <a:rPr lang="en-US" altLang="ko-KR" sz="1100" dirty="0" err="1"/>
                        <a:t>nGPU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최대 </a:t>
                      </a:r>
                      <a:r>
                        <a:rPr lang="en-US" altLang="ko-KR" sz="1100" dirty="0"/>
                        <a:t>n</a:t>
                      </a:r>
                      <a:r>
                        <a:rPr lang="ko-KR" altLang="en-US" sz="1100" dirty="0"/>
                        <a:t>개의 </a:t>
                      </a:r>
                      <a:r>
                        <a:rPr lang="en-US" altLang="ko-KR" sz="1100" dirty="0"/>
                        <a:t>GPU</a:t>
                      </a:r>
                      <a:r>
                        <a:rPr lang="en-US" altLang="ko-KR" sz="1100" baseline="0" dirty="0"/>
                        <a:t> </a:t>
                      </a:r>
                      <a:r>
                        <a:rPr lang="ko-KR" altLang="en-US" sz="1100" baseline="0" dirty="0"/>
                        <a:t>사용</a:t>
                      </a:r>
                      <a:endParaRPr lang="en-US" altLang="ko-K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1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en-US" altLang="ko-K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-testing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이 값이 </a:t>
                      </a:r>
                      <a:r>
                        <a:rPr lang="en-US" altLang="ko-KR" sz="1100" dirty="0"/>
                        <a:t>true </a:t>
                      </a:r>
                      <a:r>
                        <a:rPr lang="ko-KR" altLang="en-US" sz="1100" dirty="0"/>
                        <a:t>일 경우 </a:t>
                      </a:r>
                      <a:r>
                        <a:rPr lang="en-US" altLang="ko-KR" sz="1100" dirty="0"/>
                        <a:t>LFW</a:t>
                      </a:r>
                      <a:r>
                        <a:rPr lang="en-US" altLang="ko-KR" sz="1100" baseline="0" dirty="0"/>
                        <a:t> </a:t>
                      </a:r>
                      <a:r>
                        <a:rPr lang="ko-KR" altLang="en-US" sz="1100" baseline="0" dirty="0"/>
                        <a:t>테스트 수행</a:t>
                      </a:r>
                      <a:endParaRPr lang="en-US" altLang="ko-KR" sz="1100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True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136098094"/>
                  </a:ext>
                </a:extLst>
              </a:tr>
              <a:tr h="551320">
                <a:tc v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-</a:t>
                      </a:r>
                      <a:r>
                        <a:rPr lang="en-US" altLang="ko-KR" sz="1100" dirty="0" err="1"/>
                        <a:t>cudnn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/>
                        <a:t>Cudnn</a:t>
                      </a:r>
                      <a:r>
                        <a:rPr lang="en-US" altLang="ko-KR" sz="1100" baseline="0" dirty="0"/>
                        <a:t> </a:t>
                      </a:r>
                      <a:r>
                        <a:rPr lang="ko-KR" altLang="en-US" sz="1100" baseline="0" dirty="0"/>
                        <a:t>사용 여부</a:t>
                      </a:r>
                      <a:endParaRPr lang="en-US" altLang="ko-K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True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en-US" altLang="ko-K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-</a:t>
                      </a:r>
                      <a:r>
                        <a:rPr lang="en-US" altLang="ko-KR" sz="1100" dirty="0" err="1"/>
                        <a:t>testBatchSize</a:t>
                      </a:r>
                      <a:endParaRPr lang="en-US" altLang="ko-K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Test</a:t>
                      </a:r>
                      <a:r>
                        <a:rPr lang="en-US" altLang="ko-KR" sz="1100" baseline="0" dirty="0"/>
                        <a:t> </a:t>
                      </a:r>
                      <a:r>
                        <a:rPr lang="ko-KR" altLang="en-US" sz="1100" baseline="0" dirty="0" err="1"/>
                        <a:t>수행시</a:t>
                      </a:r>
                      <a:r>
                        <a:rPr lang="ko-KR" altLang="en-US" sz="1100" baseline="0" dirty="0"/>
                        <a:t> 한번에 읽어 들일 이미지 크기 </a:t>
                      </a:r>
                      <a:endParaRPr lang="en-US" altLang="ko-KR" sz="1100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800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413534277"/>
                  </a:ext>
                </a:extLst>
              </a:tr>
              <a:tr h="551320">
                <a:tc v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-</a:t>
                      </a:r>
                      <a:r>
                        <a:rPr lang="en-US" altLang="ko-KR" sz="1100" dirty="0" err="1"/>
                        <a:t>cudnn_bench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/>
                        <a:t>Cudnn</a:t>
                      </a:r>
                      <a:r>
                        <a:rPr lang="en-US" altLang="ko-KR" sz="1100" dirty="0"/>
                        <a:t> fast</a:t>
                      </a:r>
                      <a:r>
                        <a:rPr lang="en-US" altLang="ko-KR" sz="1100" baseline="0" dirty="0"/>
                        <a:t> option </a:t>
                      </a:r>
                      <a:r>
                        <a:rPr lang="ko-KR" altLang="en-US" sz="1100" baseline="0" dirty="0"/>
                        <a:t>사용 여부 </a:t>
                      </a:r>
                      <a:endParaRPr lang="en-US" altLang="ko-KR" sz="1100" baseline="0" dirty="0"/>
                    </a:p>
                    <a:p>
                      <a:pPr latinLnBrk="1"/>
                      <a:r>
                        <a:rPr lang="ko-KR" altLang="en-US" sz="1100" baseline="0" dirty="0"/>
                        <a:t>이 옵션을 사용하면 메모리 사용량이 증가함</a:t>
                      </a:r>
                      <a:r>
                        <a:rPr lang="en-US" altLang="ko-KR" sz="1100" baseline="0" dirty="0"/>
                        <a:t>.</a:t>
                      </a:r>
                      <a:endParaRPr lang="en-US" altLang="ko-K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false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en-US" altLang="ko-K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-</a:t>
                      </a:r>
                      <a:r>
                        <a:rPr lang="en-US" altLang="ko-KR" sz="1100" dirty="0" err="1"/>
                        <a:t>lfwDir</a:t>
                      </a:r>
                      <a:endParaRPr lang="en-US" altLang="ko-K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Test</a:t>
                      </a:r>
                      <a:r>
                        <a:rPr lang="en-US" altLang="ko-KR" sz="1100" baseline="0" dirty="0"/>
                        <a:t> </a:t>
                      </a:r>
                      <a:r>
                        <a:rPr lang="ko-KR" altLang="en-US" sz="1100" baseline="0" dirty="0" err="1"/>
                        <a:t>수행시</a:t>
                      </a:r>
                      <a:r>
                        <a:rPr lang="ko-KR" altLang="en-US" sz="1100" baseline="0" dirty="0"/>
                        <a:t> 일어 들일 </a:t>
                      </a:r>
                      <a:r>
                        <a:rPr lang="en-US" altLang="ko-KR" sz="1100" baseline="0" dirty="0" err="1"/>
                        <a:t>lfw</a:t>
                      </a:r>
                      <a:r>
                        <a:rPr lang="en-US" altLang="ko-KR" sz="1100" baseline="0" dirty="0"/>
                        <a:t> </a:t>
                      </a:r>
                      <a:r>
                        <a:rPr lang="ko-KR" altLang="en-US" sz="1100" baseline="0" dirty="0"/>
                        <a:t>데이터 위치</a:t>
                      </a:r>
                      <a:endParaRPr lang="en-US" altLang="ko-K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../data/</a:t>
                      </a:r>
                      <a:r>
                        <a:rPr lang="en-US" altLang="ko-KR" sz="1100" dirty="0" err="1"/>
                        <a:t>lfw</a:t>
                      </a:r>
                      <a:r>
                        <a:rPr lang="en-US" altLang="ko-KR" sz="1100" dirty="0"/>
                        <a:t>/aligned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86202285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283534" y="6379563"/>
            <a:ext cx="65578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 smtClean="0"/>
              <a:t>peoplePerBatch</a:t>
            </a:r>
            <a:r>
              <a:rPr lang="en-US" altLang="ko-KR" sz="1400" dirty="0" smtClean="0"/>
              <a:t>, </a:t>
            </a:r>
            <a:r>
              <a:rPr lang="en-US" altLang="ko-KR" sz="1400" dirty="0" err="1" smtClean="0"/>
              <a:t>peoplePerPerson</a:t>
            </a:r>
            <a:r>
              <a:rPr lang="ko-KR" altLang="en-US" sz="1400" dirty="0" smtClean="0"/>
              <a:t>을 조절하여 학습시 메모리 사용량 조정 가능</a:t>
            </a:r>
            <a:r>
              <a:rPr lang="en-US" altLang="ko-KR" sz="1400" dirty="0" smtClean="0"/>
              <a:t>.</a:t>
            </a:r>
            <a:br>
              <a:rPr lang="en-US" altLang="ko-KR" sz="1400" dirty="0" smtClean="0"/>
            </a:br>
            <a:r>
              <a:rPr lang="en-US" altLang="ko-KR" sz="1400" dirty="0" err="1" smtClean="0"/>
              <a:t>testBatchSize</a:t>
            </a:r>
            <a:r>
              <a:rPr lang="ko-KR" altLang="en-US" sz="1400" dirty="0" smtClean="0"/>
              <a:t>를 조절하여 테스팅시 사용하는 메모리 사용량 조정 가능</a:t>
            </a:r>
            <a:r>
              <a:rPr lang="en-US" altLang="ko-KR" sz="1400" dirty="0" smtClean="0"/>
              <a:t>.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427971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/>
              <a:t>./training/</a:t>
            </a:r>
            <a:r>
              <a:rPr lang="en-US" altLang="ko-KR" dirty="0" err="1"/>
              <a:t>main.lua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593088" y="1361906"/>
            <a:ext cx="30058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Torch DNN</a:t>
            </a:r>
            <a:r>
              <a:rPr lang="ko-KR" altLang="en-US" sz="1400" dirty="0"/>
              <a:t>을 학습시키는 프로그램</a:t>
            </a: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0792682"/>
              </p:ext>
            </p:extLst>
          </p:nvPr>
        </p:nvGraphicFramePr>
        <p:xfrm>
          <a:off x="3223769" y="2193288"/>
          <a:ext cx="5744459" cy="1889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8929">
                  <a:extLst>
                    <a:ext uri="{9D8B030D-6E8A-4147-A177-3AD203B41FA5}">
                      <a16:colId xmlns="" xmlns:a16="http://schemas.microsoft.com/office/drawing/2014/main" val="1942268347"/>
                    </a:ext>
                  </a:extLst>
                </a:gridCol>
                <a:gridCol w="1007463">
                  <a:extLst>
                    <a:ext uri="{9D8B030D-6E8A-4147-A177-3AD203B41FA5}">
                      <a16:colId xmlns="" xmlns:a16="http://schemas.microsoft.com/office/drawing/2014/main" val="3873447387"/>
                    </a:ext>
                  </a:extLst>
                </a:gridCol>
                <a:gridCol w="2682088">
                  <a:extLst>
                    <a:ext uri="{9D8B030D-6E8A-4147-A177-3AD203B41FA5}">
                      <a16:colId xmlns="" xmlns:a16="http://schemas.microsoft.com/office/drawing/2014/main" val="189789678"/>
                    </a:ext>
                  </a:extLst>
                </a:gridCol>
                <a:gridCol w="1255979">
                  <a:extLst>
                    <a:ext uri="{9D8B030D-6E8A-4147-A177-3AD203B41FA5}">
                      <a16:colId xmlns="" xmlns:a16="http://schemas.microsoft.com/office/drawing/2014/main" val="289522781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인자 구분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/>
                        <a:t>인자값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비고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기본값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559947242"/>
                  </a:ext>
                </a:extLst>
              </a:tr>
              <a:tr h="0">
                <a:tc rowSpan="5">
                  <a:txBody>
                    <a:bodyPr/>
                    <a:lstStyle/>
                    <a:p>
                      <a:r>
                        <a:rPr lang="en-US" altLang="ko-KR" sz="1100" dirty="0"/>
                        <a:t>model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-retrain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재학습을 위한 모델의 경로</a:t>
                      </a:r>
                      <a:endParaRPr lang="en-US" altLang="ko-K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35288445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-</a:t>
                      </a:r>
                      <a:r>
                        <a:rPr lang="en-US" altLang="ko-KR" sz="1100" dirty="0" err="1"/>
                        <a:t>modelDef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Torch</a:t>
                      </a:r>
                      <a:r>
                        <a:rPr lang="en-US" altLang="ko-KR" sz="1100" baseline="0" dirty="0"/>
                        <a:t> DNN </a:t>
                      </a:r>
                      <a:r>
                        <a:rPr lang="ko-KR" altLang="en-US" sz="1100" baseline="0" dirty="0"/>
                        <a:t>모델이 정의된 파일의 경로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../models/</a:t>
                      </a:r>
                      <a:r>
                        <a:rPr lang="en-US" altLang="ko-KR" sz="1100" dirty="0" err="1"/>
                        <a:t>openface</a:t>
                      </a:r>
                      <a:r>
                        <a:rPr lang="en-US" altLang="ko-KR" sz="1100" dirty="0"/>
                        <a:t>/</a:t>
                      </a:r>
                      <a:r>
                        <a:rPr lang="en-US" altLang="ko-KR" sz="1100" dirty="0" err="1"/>
                        <a:t>nn.def.lua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03703990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-</a:t>
                      </a:r>
                      <a:r>
                        <a:rPr lang="en-US" altLang="ko-KR" sz="1100" dirty="0" err="1"/>
                        <a:t>imgDim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Torch</a:t>
                      </a:r>
                      <a:r>
                        <a:rPr lang="en-US" altLang="ko-KR" sz="1100" baseline="0" dirty="0"/>
                        <a:t> DNN </a:t>
                      </a:r>
                      <a:r>
                        <a:rPr lang="ko-KR" altLang="en-US" sz="1100" baseline="0" dirty="0"/>
                        <a:t>학습을 위한 이미지 크기</a:t>
                      </a:r>
                      <a:endParaRPr lang="en-US" altLang="ko-K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94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45964487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-</a:t>
                      </a:r>
                      <a:r>
                        <a:rPr lang="en-US" altLang="ko-KR" sz="1100" dirty="0" err="1"/>
                        <a:t>embSize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Torch DNN </a:t>
                      </a:r>
                      <a:r>
                        <a:rPr lang="ko-KR" altLang="en-US" sz="1100" dirty="0"/>
                        <a:t>을 통해 생성된 이미지의 </a:t>
                      </a:r>
                      <a:r>
                        <a:rPr lang="en-US" altLang="ko-KR" sz="1100" dirty="0"/>
                        <a:t>embedding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128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6815052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-alpha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/>
                        <a:t>TripletLoss</a:t>
                      </a:r>
                      <a:r>
                        <a:rPr lang="en-US" altLang="ko-KR" sz="1100" baseline="0" dirty="0"/>
                        <a:t> </a:t>
                      </a:r>
                      <a:r>
                        <a:rPr lang="ko-KR" altLang="en-US" sz="1100" baseline="0" dirty="0"/>
                        <a:t>마진</a:t>
                      </a:r>
                      <a:endParaRPr lang="en-US" altLang="ko-K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9286800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04959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LFW </a:t>
            </a:r>
            <a:r>
              <a:rPr kumimoji="1" lang="en-US" altLang="ko-KR" dirty="0" err="1"/>
              <a:t>Pairs.txt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5551967" cy="4351338"/>
          </a:xfrm>
        </p:spPr>
        <p:txBody>
          <a:bodyPr>
            <a:normAutofit fontScale="92500" lnSpcReduction="10000"/>
          </a:bodyPr>
          <a:lstStyle/>
          <a:p>
            <a:r>
              <a:rPr kumimoji="1" lang="en-US" altLang="ko-KR" sz="2400" dirty="0"/>
              <a:t>LFW</a:t>
            </a:r>
            <a:r>
              <a:rPr kumimoji="1" lang="ko-KR" altLang="en-US" sz="2400" dirty="0"/>
              <a:t> 데이타셋을 이용하여 정확률을 계산 하기 위한 데이타 셋</a:t>
            </a:r>
            <a:endParaRPr kumimoji="1" lang="en-US" altLang="ko-KR" sz="2400" dirty="0"/>
          </a:p>
          <a:p>
            <a:r>
              <a:rPr kumimoji="1" lang="en-US" altLang="ko-KR" sz="2400" dirty="0">
                <a:hlinkClick r:id="rId2"/>
              </a:rPr>
              <a:t>http://vis-www.cs.umass.edu/lfw/README.txt</a:t>
            </a:r>
            <a:endParaRPr kumimoji="1" lang="en-US" altLang="ko-KR" sz="2400" dirty="0"/>
          </a:p>
          <a:p>
            <a:pPr lvl="1"/>
            <a:r>
              <a:rPr kumimoji="1" lang="en-US" altLang="ko-KR" sz="2000" dirty="0"/>
              <a:t>3.c </a:t>
            </a:r>
            <a:r>
              <a:rPr kumimoji="1" lang="en-US" altLang="ko-KR" sz="2000" dirty="0" err="1"/>
              <a:t>pairs.txt</a:t>
            </a:r>
            <a:r>
              <a:rPr kumimoji="1" lang="en-US" altLang="ko-KR" sz="2000" dirty="0"/>
              <a:t> format </a:t>
            </a:r>
            <a:r>
              <a:rPr kumimoji="1" lang="ko-KR" altLang="en-US" sz="2000" dirty="0"/>
              <a:t>참고</a:t>
            </a:r>
            <a:r>
              <a:rPr kumimoji="1" lang="en-US" altLang="ko-KR" sz="2000" dirty="0"/>
              <a:t>.</a:t>
            </a:r>
            <a:r>
              <a:rPr kumimoji="1" lang="ko-KR" altLang="en-US" sz="2000" dirty="0"/>
              <a:t> </a:t>
            </a:r>
            <a:endParaRPr kumimoji="1" lang="en-US" altLang="ko-KR" sz="2000" dirty="0"/>
          </a:p>
          <a:p>
            <a:r>
              <a:rPr kumimoji="1" lang="en-US" altLang="ko-KR" sz="2400" dirty="0"/>
              <a:t>/root/</a:t>
            </a:r>
            <a:r>
              <a:rPr kumimoji="1" lang="en-US" altLang="ko-KR" sz="2400" dirty="0" err="1"/>
              <a:t>openface</a:t>
            </a:r>
            <a:r>
              <a:rPr kumimoji="1" lang="en-US" altLang="ko-KR" sz="2400" dirty="0"/>
              <a:t>/data/</a:t>
            </a:r>
            <a:r>
              <a:rPr kumimoji="1" lang="en-US" altLang="ko-KR" sz="2400" dirty="0" err="1"/>
              <a:t>imgs</a:t>
            </a:r>
            <a:r>
              <a:rPr kumimoji="1" lang="en-US" altLang="ko-KR" sz="2400" dirty="0"/>
              <a:t>/test1/aligned/</a:t>
            </a:r>
            <a:r>
              <a:rPr kumimoji="1" lang="en-US" altLang="ko-KR" sz="2400" dirty="0" err="1"/>
              <a:t>pair_gen.py</a:t>
            </a:r>
            <a:r>
              <a:rPr kumimoji="1" lang="en-US" altLang="ko-KR" sz="2400" dirty="0"/>
              <a:t> </a:t>
            </a:r>
            <a:r>
              <a:rPr kumimoji="1" lang="ko-KR" altLang="en-US" sz="2400" dirty="0"/>
              <a:t>작성</a:t>
            </a:r>
            <a:endParaRPr kumimoji="1" lang="en-US" altLang="ko-KR" sz="2400" dirty="0"/>
          </a:p>
          <a:p>
            <a:endParaRPr kumimoji="1" lang="en-US" altLang="ko-KR" sz="2400" dirty="0"/>
          </a:p>
          <a:p>
            <a:pPr lvl="1"/>
            <a:r>
              <a:rPr kumimoji="1" lang="en-US" altLang="ko-KR" sz="2000" dirty="0"/>
              <a:t>Count of iteration : 10 </a:t>
            </a:r>
          </a:p>
          <a:p>
            <a:pPr lvl="1"/>
            <a:r>
              <a:rPr kumimoji="1" lang="en-US" altLang="ko-KR" sz="2000" dirty="0"/>
              <a:t>Size of </a:t>
            </a:r>
            <a:r>
              <a:rPr kumimoji="1" lang="en-US" altLang="ko-KR" sz="2000" dirty="0" err="1"/>
              <a:t>testset</a:t>
            </a:r>
            <a:r>
              <a:rPr kumimoji="1" lang="en-US" altLang="ko-KR" sz="2000" dirty="0"/>
              <a:t> : 300 </a:t>
            </a:r>
          </a:p>
          <a:p>
            <a:pPr lvl="1"/>
            <a:r>
              <a:rPr kumimoji="1" lang="en-US" altLang="ko-KR" sz="2000" dirty="0"/>
              <a:t>Total line : </a:t>
            </a:r>
          </a:p>
          <a:p>
            <a:pPr lvl="2"/>
            <a:r>
              <a:rPr kumimoji="1" lang="en-US" altLang="ko-KR" sz="1600" dirty="0"/>
              <a:t>1(head) + 10(size of iteration) * 300(match element) + 10(size of iteration) * 300(mismatch element)</a:t>
            </a:r>
          </a:p>
          <a:p>
            <a:pPr lvl="2"/>
            <a:endParaRPr kumimoji="1" lang="ko-KR" altLang="en-US" sz="1600" dirty="0"/>
          </a:p>
        </p:txBody>
      </p:sp>
      <p:sp>
        <p:nvSpPr>
          <p:cNvPr id="4" name="직사각형 3"/>
          <p:cNvSpPr/>
          <p:nvPr/>
        </p:nvSpPr>
        <p:spPr>
          <a:xfrm>
            <a:off x="6751674" y="1903230"/>
            <a:ext cx="4284921" cy="45684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dirty="0"/>
              <a:t>[count of iteration] [size of </a:t>
            </a:r>
            <a:r>
              <a:rPr kumimoji="1" lang="en-US" altLang="ko-KR" dirty="0" err="1"/>
              <a:t>testset</a:t>
            </a:r>
            <a:r>
              <a:rPr kumimoji="1" lang="en-US" altLang="ko-KR" dirty="0"/>
              <a:t>]</a:t>
            </a:r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</p:txBody>
      </p:sp>
      <p:sp>
        <p:nvSpPr>
          <p:cNvPr id="11" name="직사각형 10"/>
          <p:cNvSpPr/>
          <p:nvPr/>
        </p:nvSpPr>
        <p:spPr>
          <a:xfrm>
            <a:off x="6836736" y="2296634"/>
            <a:ext cx="1743739" cy="1286539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sz="1200" dirty="0"/>
              <a:t>name n1 n2</a:t>
            </a:r>
          </a:p>
          <a:p>
            <a:r>
              <a:rPr kumimoji="1" lang="en-US" altLang="ko-KR" sz="1200" dirty="0"/>
              <a:t>name n1 n2</a:t>
            </a:r>
          </a:p>
          <a:p>
            <a:r>
              <a:rPr kumimoji="1" lang="en-US" altLang="ko-KR" sz="1200" dirty="0"/>
              <a:t>name n1 n2</a:t>
            </a:r>
          </a:p>
          <a:p>
            <a:endParaRPr kumimoji="1" lang="en-US" altLang="ko-KR" sz="1200" dirty="0"/>
          </a:p>
          <a:p>
            <a:r>
              <a:rPr kumimoji="1" lang="en-US" altLang="ko-KR" sz="1200" dirty="0"/>
              <a:t>name1 n1 name2 n2</a:t>
            </a:r>
          </a:p>
          <a:p>
            <a:r>
              <a:rPr kumimoji="1" lang="en-US" altLang="ko-KR" sz="1200" dirty="0"/>
              <a:t>name1 n1 name2 n2 </a:t>
            </a:r>
            <a:endParaRPr kumimoji="1" lang="ko-KR" altLang="en-US" sz="1200" dirty="0"/>
          </a:p>
          <a:p>
            <a:r>
              <a:rPr kumimoji="1" lang="en-US" altLang="ko-KR" sz="1200" dirty="0"/>
              <a:t>name1 n1 name2 n2  </a:t>
            </a:r>
            <a:endParaRPr kumimoji="1" lang="ko-KR" altLang="en-US" sz="1200" dirty="0"/>
          </a:p>
        </p:txBody>
      </p:sp>
      <p:sp>
        <p:nvSpPr>
          <p:cNvPr id="17" name="직사각형 16"/>
          <p:cNvSpPr/>
          <p:nvPr/>
        </p:nvSpPr>
        <p:spPr>
          <a:xfrm>
            <a:off x="6836736" y="4997356"/>
            <a:ext cx="1743739" cy="134668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sz="1100" dirty="0"/>
              <a:t>name n1 n2</a:t>
            </a:r>
          </a:p>
          <a:p>
            <a:r>
              <a:rPr kumimoji="1" lang="en-US" altLang="ko-KR" sz="1100" dirty="0"/>
              <a:t>name n1 n2</a:t>
            </a:r>
          </a:p>
          <a:p>
            <a:r>
              <a:rPr kumimoji="1" lang="en-US" altLang="ko-KR" sz="1100" dirty="0"/>
              <a:t>name n1 n2</a:t>
            </a:r>
          </a:p>
          <a:p>
            <a:r>
              <a:rPr kumimoji="1" lang="en-US" altLang="ko-KR" sz="1100" dirty="0"/>
              <a:t>------------------</a:t>
            </a:r>
          </a:p>
          <a:p>
            <a:r>
              <a:rPr kumimoji="1" lang="en-US" altLang="ko-KR" sz="1100" dirty="0"/>
              <a:t>name1 n1 name2 n2</a:t>
            </a:r>
          </a:p>
          <a:p>
            <a:r>
              <a:rPr kumimoji="1" lang="en-US" altLang="ko-KR" sz="1100" dirty="0"/>
              <a:t>name1 n1 name2 n2 </a:t>
            </a:r>
            <a:endParaRPr kumimoji="1" lang="ko-KR" altLang="en-US" sz="1100" dirty="0"/>
          </a:p>
          <a:p>
            <a:r>
              <a:rPr kumimoji="1" lang="en-US" altLang="ko-KR" sz="1100" dirty="0"/>
              <a:t>name1 n1 name2 n2</a:t>
            </a:r>
          </a:p>
          <a:p>
            <a:r>
              <a:rPr kumimoji="1" lang="en-US" altLang="ko-KR" sz="1100" dirty="0"/>
              <a:t>-----------------------  </a:t>
            </a:r>
            <a:endParaRPr kumimoji="1" lang="ko-KR" altLang="en-US" sz="1100" dirty="0"/>
          </a:p>
        </p:txBody>
      </p:sp>
      <p:sp>
        <p:nvSpPr>
          <p:cNvPr id="18" name="직사각형 17"/>
          <p:cNvSpPr/>
          <p:nvPr/>
        </p:nvSpPr>
        <p:spPr>
          <a:xfrm>
            <a:off x="6836736" y="3646995"/>
            <a:ext cx="1743739" cy="1286539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sz="1200" dirty="0"/>
              <a:t>name n1 n2</a:t>
            </a:r>
          </a:p>
          <a:p>
            <a:r>
              <a:rPr kumimoji="1" lang="en-US" altLang="ko-KR" sz="1200" dirty="0"/>
              <a:t>name n1 n2</a:t>
            </a:r>
          </a:p>
          <a:p>
            <a:r>
              <a:rPr kumimoji="1" lang="en-US" altLang="ko-KR" sz="1200" dirty="0"/>
              <a:t>name n1 n2</a:t>
            </a:r>
          </a:p>
          <a:p>
            <a:endParaRPr kumimoji="1" lang="en-US" altLang="ko-KR" sz="1200" dirty="0"/>
          </a:p>
          <a:p>
            <a:r>
              <a:rPr kumimoji="1" lang="en-US" altLang="ko-KR" sz="1200" dirty="0"/>
              <a:t>name1 n1 name2 n2</a:t>
            </a:r>
          </a:p>
          <a:p>
            <a:r>
              <a:rPr kumimoji="1" lang="en-US" altLang="ko-KR" sz="1200" dirty="0"/>
              <a:t>name1 n1 name2 n2 </a:t>
            </a:r>
            <a:endParaRPr kumimoji="1" lang="ko-KR" altLang="en-US" sz="1200" dirty="0"/>
          </a:p>
          <a:p>
            <a:r>
              <a:rPr kumimoji="1" lang="en-US" altLang="ko-KR" sz="1200" dirty="0"/>
              <a:t>name1 n1 name2 n2  </a:t>
            </a:r>
            <a:endParaRPr kumimoji="1" lang="ko-KR" altLang="en-US" sz="1200" dirty="0"/>
          </a:p>
        </p:txBody>
      </p:sp>
      <p:sp>
        <p:nvSpPr>
          <p:cNvPr id="19" name="직사각형 18"/>
          <p:cNvSpPr/>
          <p:nvPr/>
        </p:nvSpPr>
        <p:spPr>
          <a:xfrm>
            <a:off x="6911163" y="2300289"/>
            <a:ext cx="1864242" cy="55632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noFill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775405" y="2307378"/>
            <a:ext cx="17603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Match element</a:t>
            </a:r>
          </a:p>
          <a:p>
            <a:r>
              <a:rPr lang="en-US" altLang="ko-KR" dirty="0"/>
              <a:t>Size of </a:t>
            </a:r>
            <a:r>
              <a:rPr lang="en-US" altLang="ko-KR" dirty="0" err="1"/>
              <a:t>testset</a:t>
            </a:r>
            <a:endParaRPr lang="ko-KR" altLang="en-US" dirty="0"/>
          </a:p>
        </p:txBody>
      </p:sp>
      <p:sp>
        <p:nvSpPr>
          <p:cNvPr id="20" name="직사각형 19"/>
          <p:cNvSpPr/>
          <p:nvPr/>
        </p:nvSpPr>
        <p:spPr>
          <a:xfrm>
            <a:off x="6914711" y="3005580"/>
            <a:ext cx="1864242" cy="55632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noFill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8778953" y="3012669"/>
            <a:ext cx="21194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misMatch</a:t>
            </a:r>
            <a:r>
              <a:rPr lang="en-US" altLang="ko-KR" dirty="0"/>
              <a:t> element</a:t>
            </a:r>
          </a:p>
          <a:p>
            <a:r>
              <a:rPr lang="en-US" altLang="ko-KR" dirty="0"/>
              <a:t>Size of </a:t>
            </a:r>
            <a:r>
              <a:rPr lang="en-US" altLang="ko-KR" dirty="0" err="1"/>
              <a:t>testset</a:t>
            </a:r>
            <a:endParaRPr lang="ko-KR" altLang="en-US" dirty="0"/>
          </a:p>
        </p:txBody>
      </p:sp>
      <p:sp>
        <p:nvSpPr>
          <p:cNvPr id="22" name="직사각형 21"/>
          <p:cNvSpPr/>
          <p:nvPr/>
        </p:nvSpPr>
        <p:spPr>
          <a:xfrm>
            <a:off x="6813698" y="2252553"/>
            <a:ext cx="1864242" cy="409148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noFill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683258" y="5967615"/>
            <a:ext cx="2052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Count of iteration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72500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Openface</a:t>
            </a:r>
            <a:r>
              <a:rPr lang="en-US" altLang="ko-KR" dirty="0"/>
              <a:t> API Reference</a:t>
            </a:r>
            <a:endParaRPr lang="ko-KR" altLang="en-US" dirty="0"/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4771818"/>
              </p:ext>
            </p:extLst>
          </p:nvPr>
        </p:nvGraphicFramePr>
        <p:xfrm>
          <a:off x="283536" y="1690688"/>
          <a:ext cx="11674549" cy="2468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0251">
                  <a:extLst>
                    <a:ext uri="{9D8B030D-6E8A-4147-A177-3AD203B41FA5}">
                      <a16:colId xmlns="" xmlns:a16="http://schemas.microsoft.com/office/drawing/2014/main" val="415286143"/>
                    </a:ext>
                  </a:extLst>
                </a:gridCol>
                <a:gridCol w="1129191">
                  <a:extLst>
                    <a:ext uri="{9D8B030D-6E8A-4147-A177-3AD203B41FA5}">
                      <a16:colId xmlns="" xmlns:a16="http://schemas.microsoft.com/office/drawing/2014/main" val="1903286661"/>
                    </a:ext>
                  </a:extLst>
                </a:gridCol>
                <a:gridCol w="1207065">
                  <a:extLst>
                    <a:ext uri="{9D8B030D-6E8A-4147-A177-3AD203B41FA5}">
                      <a16:colId xmlns="" xmlns:a16="http://schemas.microsoft.com/office/drawing/2014/main" val="1289802703"/>
                    </a:ext>
                  </a:extLst>
                </a:gridCol>
                <a:gridCol w="2062963">
                  <a:extLst>
                    <a:ext uri="{9D8B030D-6E8A-4147-A177-3AD203B41FA5}">
                      <a16:colId xmlns="" xmlns:a16="http://schemas.microsoft.com/office/drawing/2014/main" val="2418100343"/>
                    </a:ext>
                  </a:extLst>
                </a:gridCol>
                <a:gridCol w="3489747">
                  <a:extLst>
                    <a:ext uri="{9D8B030D-6E8A-4147-A177-3AD203B41FA5}">
                      <a16:colId xmlns="" xmlns:a16="http://schemas.microsoft.com/office/drawing/2014/main" val="2879125753"/>
                    </a:ext>
                  </a:extLst>
                </a:gridCol>
                <a:gridCol w="1562293">
                  <a:extLst>
                    <a:ext uri="{9D8B030D-6E8A-4147-A177-3AD203B41FA5}">
                      <a16:colId xmlns="" xmlns:a16="http://schemas.microsoft.com/office/drawing/2014/main" val="786919710"/>
                    </a:ext>
                  </a:extLst>
                </a:gridCol>
                <a:gridCol w="1133039">
                  <a:extLst>
                    <a:ext uri="{9D8B030D-6E8A-4147-A177-3AD203B41FA5}">
                      <a16:colId xmlns="" xmlns:a16="http://schemas.microsoft.com/office/drawing/2014/main" val="4039034040"/>
                    </a:ext>
                  </a:extLst>
                </a:gridCol>
              </a:tblGrid>
              <a:tr h="3139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package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class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Method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parameter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Parameter</a:t>
                      </a:r>
                      <a:r>
                        <a:rPr lang="en-US" altLang="ko-KR" sz="1600" baseline="0" dirty="0"/>
                        <a:t> </a:t>
                      </a:r>
                      <a:r>
                        <a:rPr lang="en-US" altLang="ko-KR" sz="1600" dirty="0"/>
                        <a:t>description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Return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비고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858759017"/>
                  </a:ext>
                </a:extLst>
              </a:tr>
              <a:tr h="31393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/>
                        <a:t>Openface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/>
                        <a:t>AlignDLib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/>
                        <a:t>contructor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/>
                        <a:t>facePredictor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/>
                        <a:t>Dlib</a:t>
                      </a:r>
                      <a:r>
                        <a:rPr lang="en-US" altLang="ko-KR" sz="1600" dirty="0"/>
                        <a:t> </a:t>
                      </a:r>
                      <a:r>
                        <a:rPr lang="ko-KR" altLang="en-US" sz="1600" dirty="0"/>
                        <a:t>라이브러리 경로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생성자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52551594"/>
                  </a:ext>
                </a:extLst>
              </a:tr>
              <a:tr h="1509165"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align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/>
                        <a:t>imgDim</a:t>
                      </a:r>
                      <a:endParaRPr lang="en-US" altLang="ko-KR" sz="1600" dirty="0"/>
                    </a:p>
                    <a:p>
                      <a:pPr latinLnBrk="1"/>
                      <a:r>
                        <a:rPr lang="en-US" altLang="ko-KR" sz="1600" dirty="0" err="1"/>
                        <a:t>rgbImg</a:t>
                      </a:r>
                      <a:endParaRPr lang="en-US" altLang="ko-KR" sz="1600" dirty="0"/>
                    </a:p>
                    <a:p>
                      <a:pPr latinLnBrk="1"/>
                      <a:r>
                        <a:rPr lang="en-US" altLang="ko-KR" sz="1600" dirty="0"/>
                        <a:t>Bb</a:t>
                      </a:r>
                    </a:p>
                    <a:p>
                      <a:pPr latinLnBrk="1"/>
                      <a:r>
                        <a:rPr lang="en-US" altLang="ko-KR" sz="1600" dirty="0" err="1"/>
                        <a:t>landmarkIndices</a:t>
                      </a:r>
                      <a:endParaRPr lang="en-US" altLang="ko-KR" sz="1600" dirty="0"/>
                    </a:p>
                    <a:p>
                      <a:pPr latinLnBrk="1"/>
                      <a:r>
                        <a:rPr lang="en-US" altLang="ko-KR" sz="1600" dirty="0" err="1"/>
                        <a:t>skipMulti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이미지 크기</a:t>
                      </a:r>
                      <a:r>
                        <a:rPr lang="en-US" altLang="ko-KR" sz="1600" dirty="0"/>
                        <a:t>, </a:t>
                      </a:r>
                      <a:r>
                        <a:rPr lang="en-US" altLang="ko-KR" sz="1600" dirty="0" err="1"/>
                        <a:t>int</a:t>
                      </a:r>
                      <a:endParaRPr lang="en-US" altLang="ko-KR" sz="1600" dirty="0"/>
                    </a:p>
                    <a:p>
                      <a:pPr latinLnBrk="1"/>
                      <a:r>
                        <a:rPr lang="ko-KR" altLang="en-US" sz="1600" dirty="0"/>
                        <a:t>이미지</a:t>
                      </a:r>
                      <a:r>
                        <a:rPr lang="en-US" altLang="ko-KR" sz="1600" dirty="0"/>
                        <a:t>, </a:t>
                      </a:r>
                      <a:r>
                        <a:rPr lang="en-US" altLang="ko-KR" sz="1600" dirty="0" err="1"/>
                        <a:t>numpy,ndarray</a:t>
                      </a:r>
                      <a:endParaRPr lang="en-US" altLang="ko-KR" sz="1600" dirty="0"/>
                    </a:p>
                    <a:p>
                      <a:pPr latinLnBrk="1"/>
                      <a:r>
                        <a:rPr lang="ko-KR" altLang="en-US" sz="1600" dirty="0"/>
                        <a:t>얼굴을 인식할 영역</a:t>
                      </a:r>
                      <a:r>
                        <a:rPr lang="en-US" altLang="ko-KR" sz="1600" dirty="0"/>
                        <a:t>,</a:t>
                      </a:r>
                      <a:r>
                        <a:rPr lang="en-US" altLang="ko-KR" sz="1600" dirty="0" err="1"/>
                        <a:t>dlib.rectangle</a:t>
                      </a:r>
                      <a:endParaRPr lang="en-US" altLang="ko-KR" sz="1600" dirty="0"/>
                    </a:p>
                    <a:p>
                      <a:pPr latinLnBrk="1"/>
                      <a:r>
                        <a:rPr lang="ko-KR" altLang="en-US" sz="1600" dirty="0"/>
                        <a:t>얼굴을 인식하는 방법</a:t>
                      </a:r>
                      <a:r>
                        <a:rPr lang="en-US" altLang="ko-KR" sz="1600" dirty="0"/>
                        <a:t>, list of </a:t>
                      </a:r>
                      <a:r>
                        <a:rPr lang="en-US" altLang="ko-KR" sz="1600" dirty="0" err="1"/>
                        <a:t>ints</a:t>
                      </a:r>
                      <a:endParaRPr lang="en-US" altLang="ko-KR" sz="1600" dirty="0"/>
                    </a:p>
                    <a:p>
                      <a:pPr latinLnBrk="1"/>
                      <a:r>
                        <a:rPr lang="ko-KR" altLang="en-US" sz="1600" dirty="0"/>
                        <a:t>다수의</a:t>
                      </a:r>
                      <a:r>
                        <a:rPr lang="en-US" altLang="ko-KR" sz="1600" dirty="0"/>
                        <a:t> </a:t>
                      </a:r>
                      <a:r>
                        <a:rPr lang="ko-KR" altLang="en-US" sz="1600" dirty="0"/>
                        <a:t>이미지 인식 처리 여부</a:t>
                      </a:r>
                      <a:r>
                        <a:rPr lang="en-US" altLang="ko-KR" sz="1600" dirty="0"/>
                        <a:t>, bool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/>
                        <a:t>Rgb</a:t>
                      </a:r>
                      <a:r>
                        <a:rPr lang="en-US" altLang="ko-KR" sz="1600" dirty="0"/>
                        <a:t> image</a:t>
                      </a:r>
                    </a:p>
                    <a:p>
                      <a:pPr latinLnBrk="1"/>
                      <a:r>
                        <a:rPr lang="en-US" altLang="ko-KR" sz="1600" dirty="0"/>
                        <a:t>Shape(imgDim,imgDim,3)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이미지와 얼굴을 인식하는 방법을 입력 받아 인식된 얼굴을 출력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176045714"/>
                  </a:ext>
                </a:extLst>
              </a:tr>
            </a:tbl>
          </a:graphicData>
        </a:graphic>
      </p:graphicFrame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4749" y="4108575"/>
            <a:ext cx="2983335" cy="229672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83536" y="4303486"/>
            <a:ext cx="832150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i="1" dirty="0" err="1"/>
              <a:t>landmarkIndices</a:t>
            </a:r>
            <a:endParaRPr lang="en-US" altLang="ko-KR" b="1" i="1" dirty="0"/>
          </a:p>
          <a:p>
            <a:r>
              <a:rPr lang="en-US" altLang="ko-KR" b="1" i="1" dirty="0"/>
              <a:t>  </a:t>
            </a:r>
            <a:r>
              <a:rPr lang="ko-KR" altLang="en-US" dirty="0"/>
              <a:t>이 값은 입력된 이미지를 오른쪽과 같이 맵핑 시켜 특정 지점의 </a:t>
            </a:r>
            <a:r>
              <a:rPr lang="ko-KR" altLang="en-US" dirty="0" err="1"/>
              <a:t>랜드마크값을</a:t>
            </a:r>
            <a:endParaRPr lang="en-US" altLang="ko-KR" dirty="0"/>
          </a:p>
          <a:p>
            <a:r>
              <a:rPr lang="en-US" altLang="ko-KR" dirty="0"/>
              <a:t>   </a:t>
            </a:r>
            <a:r>
              <a:rPr lang="ko-KR" altLang="en-US" dirty="0"/>
              <a:t>이용하여 얼굴을 인식함</a:t>
            </a:r>
            <a:endParaRPr lang="en-US" altLang="ko-KR" dirty="0"/>
          </a:p>
          <a:p>
            <a:r>
              <a:rPr lang="en-US" altLang="ko-KR" dirty="0"/>
              <a:t>    </a:t>
            </a:r>
            <a:r>
              <a:rPr lang="ko-KR" altLang="en-US" dirty="0"/>
              <a:t>기본적으로 정의된 값</a:t>
            </a:r>
            <a:endParaRPr lang="en-US" altLang="ko-KR" dirty="0"/>
          </a:p>
          <a:p>
            <a:r>
              <a:rPr lang="en-US" altLang="ko-KR" dirty="0"/>
              <a:t>    INNER_EYES_AND_BOTOOM_LIP = [39.42.57]</a:t>
            </a:r>
          </a:p>
          <a:p>
            <a:r>
              <a:rPr lang="en-US" altLang="ko-KR" dirty="0"/>
              <a:t>    OUTER_EYES_AND_NOSE = [36,45,33]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65989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Openface</a:t>
            </a:r>
            <a:r>
              <a:rPr lang="en-US" altLang="ko-KR" dirty="0"/>
              <a:t> API Reference</a:t>
            </a:r>
            <a:endParaRPr lang="ko-KR" altLang="en-US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1333674"/>
              </p:ext>
            </p:extLst>
          </p:nvPr>
        </p:nvGraphicFramePr>
        <p:xfrm>
          <a:off x="283536" y="1690688"/>
          <a:ext cx="11674549" cy="36126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0251">
                  <a:extLst>
                    <a:ext uri="{9D8B030D-6E8A-4147-A177-3AD203B41FA5}">
                      <a16:colId xmlns="" xmlns:a16="http://schemas.microsoft.com/office/drawing/2014/main" val="415286143"/>
                    </a:ext>
                  </a:extLst>
                </a:gridCol>
                <a:gridCol w="1129191">
                  <a:extLst>
                    <a:ext uri="{9D8B030D-6E8A-4147-A177-3AD203B41FA5}">
                      <a16:colId xmlns="" xmlns:a16="http://schemas.microsoft.com/office/drawing/2014/main" val="1903286661"/>
                    </a:ext>
                  </a:extLst>
                </a:gridCol>
                <a:gridCol w="1207065">
                  <a:extLst>
                    <a:ext uri="{9D8B030D-6E8A-4147-A177-3AD203B41FA5}">
                      <a16:colId xmlns="" xmlns:a16="http://schemas.microsoft.com/office/drawing/2014/main" val="1289802703"/>
                    </a:ext>
                  </a:extLst>
                </a:gridCol>
                <a:gridCol w="2062963">
                  <a:extLst>
                    <a:ext uri="{9D8B030D-6E8A-4147-A177-3AD203B41FA5}">
                      <a16:colId xmlns="" xmlns:a16="http://schemas.microsoft.com/office/drawing/2014/main" val="2418100343"/>
                    </a:ext>
                  </a:extLst>
                </a:gridCol>
                <a:gridCol w="2409093">
                  <a:extLst>
                    <a:ext uri="{9D8B030D-6E8A-4147-A177-3AD203B41FA5}">
                      <a16:colId xmlns="" xmlns:a16="http://schemas.microsoft.com/office/drawing/2014/main" val="2879125753"/>
                    </a:ext>
                  </a:extLst>
                </a:gridCol>
                <a:gridCol w="1781298">
                  <a:extLst>
                    <a:ext uri="{9D8B030D-6E8A-4147-A177-3AD203B41FA5}">
                      <a16:colId xmlns="" xmlns:a16="http://schemas.microsoft.com/office/drawing/2014/main" val="786919710"/>
                    </a:ext>
                  </a:extLst>
                </a:gridCol>
                <a:gridCol w="1994688">
                  <a:extLst>
                    <a:ext uri="{9D8B030D-6E8A-4147-A177-3AD203B41FA5}">
                      <a16:colId xmlns="" xmlns:a16="http://schemas.microsoft.com/office/drawing/2014/main" val="4039034040"/>
                    </a:ext>
                  </a:extLst>
                </a:gridCol>
              </a:tblGrid>
              <a:tr h="3139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package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class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Method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parameter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Parameter</a:t>
                      </a:r>
                      <a:r>
                        <a:rPr lang="en-US" altLang="ko-KR" sz="1600" baseline="0" dirty="0"/>
                        <a:t> </a:t>
                      </a:r>
                      <a:r>
                        <a:rPr lang="en-US" altLang="ko-KR" sz="1600" dirty="0"/>
                        <a:t>description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Return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비고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858759017"/>
                  </a:ext>
                </a:extLst>
              </a:tr>
              <a:tr h="31393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/>
                        <a:t>Openface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/>
                        <a:t>AlignDLib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/>
                        <a:t>findLandmarks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/>
                        <a:t>rgbImg</a:t>
                      </a:r>
                      <a:endParaRPr lang="en-US" altLang="ko-KR" sz="1600" dirty="0"/>
                    </a:p>
                    <a:p>
                      <a:pPr latinLnBrk="1"/>
                      <a:r>
                        <a:rPr lang="en-US" altLang="ko-KR" sz="1600" dirty="0"/>
                        <a:t>bb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이미지</a:t>
                      </a:r>
                      <a:r>
                        <a:rPr lang="en-US" altLang="ko-KR" sz="1600" dirty="0"/>
                        <a:t>, </a:t>
                      </a:r>
                      <a:r>
                        <a:rPr lang="en-US" altLang="ko-KR" sz="1600" dirty="0" err="1"/>
                        <a:t>numpy.ndarray</a:t>
                      </a:r>
                      <a:endParaRPr lang="en-US" altLang="ko-KR" sz="1600" dirty="0"/>
                    </a:p>
                    <a:p>
                      <a:pPr latinLnBrk="1"/>
                      <a:r>
                        <a:rPr lang="ko-KR" altLang="en-US" sz="1600" dirty="0"/>
                        <a:t>영역</a:t>
                      </a:r>
                      <a:r>
                        <a:rPr lang="en-US" altLang="ko-KR" sz="1600" dirty="0"/>
                        <a:t>, </a:t>
                      </a:r>
                      <a:r>
                        <a:rPr lang="en-US" altLang="ko-KR" sz="1600" dirty="0" err="1"/>
                        <a:t>dlib.rectangle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List of (</a:t>
                      </a:r>
                      <a:r>
                        <a:rPr lang="en-US" altLang="ko-KR" sz="1600" dirty="0" err="1"/>
                        <a:t>x,y</a:t>
                      </a:r>
                      <a:r>
                        <a:rPr lang="en-US" altLang="ko-KR" sz="1600" dirty="0"/>
                        <a:t>)</a:t>
                      </a:r>
                      <a:r>
                        <a:rPr lang="en-US" altLang="ko-KR" sz="1600" baseline="0" dirty="0"/>
                        <a:t> tuple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이미지와 영역을 입력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/>
                        <a:t>얼굴로 인식된 영역을 반환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52551594"/>
                  </a:ext>
                </a:extLst>
              </a:tr>
              <a:tr h="945238"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/>
                        <a:t>getAllFaceboundingBoxed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/>
                        <a:t>rgbImg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이미지</a:t>
                      </a:r>
                      <a:r>
                        <a:rPr lang="en-US" altLang="ko-KR" sz="1600" dirty="0"/>
                        <a:t>, </a:t>
                      </a:r>
                      <a:r>
                        <a:rPr lang="en-US" altLang="ko-KR" sz="1600" dirty="0" err="1"/>
                        <a:t>numpy.ndarray</a:t>
                      </a:r>
                      <a:endParaRPr lang="en-US" altLang="ko-K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/>
                        <a:t>Dlib.rectangles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이미지에서 얼굴로 인식된 모든 영역을 반환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176045714"/>
                  </a:ext>
                </a:extLst>
              </a:tr>
              <a:tr h="1509165"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/>
                        <a:t>getLargestFaceBoundingBox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/>
                        <a:t>rgbImg</a:t>
                      </a:r>
                      <a:endParaRPr lang="en-US" altLang="ko-KR" sz="1600" dirty="0"/>
                    </a:p>
                    <a:p>
                      <a:pPr latinLnBrk="1"/>
                      <a:r>
                        <a:rPr lang="en-US" altLang="ko-KR" sz="1600" dirty="0" err="1"/>
                        <a:t>skipMulti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/>
                        <a:t>이미지</a:t>
                      </a:r>
                      <a:r>
                        <a:rPr lang="en-US" altLang="ko-KR" sz="1600" dirty="0"/>
                        <a:t>, </a:t>
                      </a:r>
                      <a:r>
                        <a:rPr lang="en-US" altLang="ko-KR" sz="1600" dirty="0" err="1"/>
                        <a:t>numpy.ndarray</a:t>
                      </a:r>
                      <a:endParaRPr lang="en-US" altLang="ko-KR" sz="1600" dirty="0"/>
                    </a:p>
                    <a:p>
                      <a:pPr latinLnBrk="1"/>
                      <a:r>
                        <a:rPr lang="ko-KR" altLang="en-US" sz="1600" dirty="0" err="1"/>
                        <a:t>불린값</a:t>
                      </a:r>
                      <a:r>
                        <a:rPr lang="en-US" altLang="ko-KR" sz="1600" dirty="0"/>
                        <a:t>, 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/>
                        <a:t>Dlib.rectangles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입력된 이미지에서</a:t>
                      </a:r>
                      <a:r>
                        <a:rPr lang="ko-KR" altLang="en-US" sz="1600" baseline="0" dirty="0"/>
                        <a:t> 얼굴로 인식된 </a:t>
                      </a:r>
                      <a:r>
                        <a:rPr lang="ko-KR" altLang="en-US" sz="1600" baseline="0" dirty="0" err="1"/>
                        <a:t>영역중</a:t>
                      </a:r>
                      <a:r>
                        <a:rPr lang="ko-KR" altLang="en-US" sz="1600" baseline="0" dirty="0"/>
                        <a:t> 가장 큰 영역을 반환</a:t>
                      </a:r>
                      <a:r>
                        <a:rPr lang="en-US" altLang="ko-KR" sz="1600" baseline="0" dirty="0"/>
                        <a:t>, 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2483253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91084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Openface</a:t>
            </a:r>
            <a:r>
              <a:rPr lang="en-US" altLang="ko-KR" dirty="0"/>
              <a:t> API Reference</a:t>
            </a:r>
            <a:endParaRPr lang="ko-KR" altLang="en-US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7620424"/>
              </p:ext>
            </p:extLst>
          </p:nvPr>
        </p:nvGraphicFramePr>
        <p:xfrm>
          <a:off x="283536" y="1690688"/>
          <a:ext cx="11674549" cy="36126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0251">
                  <a:extLst>
                    <a:ext uri="{9D8B030D-6E8A-4147-A177-3AD203B41FA5}">
                      <a16:colId xmlns="" xmlns:a16="http://schemas.microsoft.com/office/drawing/2014/main" val="415286143"/>
                    </a:ext>
                  </a:extLst>
                </a:gridCol>
                <a:gridCol w="1129191">
                  <a:extLst>
                    <a:ext uri="{9D8B030D-6E8A-4147-A177-3AD203B41FA5}">
                      <a16:colId xmlns="" xmlns:a16="http://schemas.microsoft.com/office/drawing/2014/main" val="1903286661"/>
                    </a:ext>
                  </a:extLst>
                </a:gridCol>
                <a:gridCol w="1207065">
                  <a:extLst>
                    <a:ext uri="{9D8B030D-6E8A-4147-A177-3AD203B41FA5}">
                      <a16:colId xmlns="" xmlns:a16="http://schemas.microsoft.com/office/drawing/2014/main" val="1289802703"/>
                    </a:ext>
                  </a:extLst>
                </a:gridCol>
                <a:gridCol w="1473536">
                  <a:extLst>
                    <a:ext uri="{9D8B030D-6E8A-4147-A177-3AD203B41FA5}">
                      <a16:colId xmlns="" xmlns:a16="http://schemas.microsoft.com/office/drawing/2014/main" val="2418100343"/>
                    </a:ext>
                  </a:extLst>
                </a:gridCol>
                <a:gridCol w="2998520">
                  <a:extLst>
                    <a:ext uri="{9D8B030D-6E8A-4147-A177-3AD203B41FA5}">
                      <a16:colId xmlns="" xmlns:a16="http://schemas.microsoft.com/office/drawing/2014/main" val="2879125753"/>
                    </a:ext>
                  </a:extLst>
                </a:gridCol>
                <a:gridCol w="1781298">
                  <a:extLst>
                    <a:ext uri="{9D8B030D-6E8A-4147-A177-3AD203B41FA5}">
                      <a16:colId xmlns="" xmlns:a16="http://schemas.microsoft.com/office/drawing/2014/main" val="786919710"/>
                    </a:ext>
                  </a:extLst>
                </a:gridCol>
                <a:gridCol w="1994688">
                  <a:extLst>
                    <a:ext uri="{9D8B030D-6E8A-4147-A177-3AD203B41FA5}">
                      <a16:colId xmlns="" xmlns:a16="http://schemas.microsoft.com/office/drawing/2014/main" val="4039034040"/>
                    </a:ext>
                  </a:extLst>
                </a:gridCol>
              </a:tblGrid>
              <a:tr h="3139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package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class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Method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parameter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Parameter</a:t>
                      </a:r>
                      <a:r>
                        <a:rPr lang="en-US" altLang="ko-KR" sz="1600" baseline="0" dirty="0"/>
                        <a:t> </a:t>
                      </a:r>
                      <a:r>
                        <a:rPr lang="en-US" altLang="ko-KR" sz="1600" dirty="0"/>
                        <a:t>description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Return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비고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858759017"/>
                  </a:ext>
                </a:extLst>
              </a:tr>
              <a:tr h="31393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/>
                        <a:t>Openface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/>
                        <a:t>TorchNueralNet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constructor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model</a:t>
                      </a:r>
                    </a:p>
                    <a:p>
                      <a:pPr latinLnBrk="1"/>
                      <a:r>
                        <a:rPr lang="en-US" altLang="ko-KR" sz="1600" dirty="0" err="1"/>
                        <a:t>imgDim</a:t>
                      </a:r>
                      <a:endParaRPr lang="en-US" altLang="ko-KR" sz="1600" dirty="0"/>
                    </a:p>
                    <a:p>
                      <a:pPr latinLnBrk="1"/>
                      <a:r>
                        <a:rPr lang="en-US" altLang="ko-KR" sz="1600" dirty="0" err="1"/>
                        <a:t>Cuda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Torch </a:t>
                      </a:r>
                      <a:r>
                        <a:rPr lang="ko-KR" altLang="en-US" sz="1600" dirty="0"/>
                        <a:t>모델 파일 경로</a:t>
                      </a:r>
                      <a:r>
                        <a:rPr lang="en-US" altLang="ko-KR" sz="1600" dirty="0"/>
                        <a:t>, string</a:t>
                      </a:r>
                    </a:p>
                    <a:p>
                      <a:pPr latinLnBrk="1"/>
                      <a:r>
                        <a:rPr lang="ko-KR" altLang="en-US" sz="1600" dirty="0"/>
                        <a:t>이미지 크기</a:t>
                      </a:r>
                      <a:r>
                        <a:rPr lang="en-US" altLang="ko-KR" sz="1600" dirty="0"/>
                        <a:t>, </a:t>
                      </a:r>
                      <a:r>
                        <a:rPr lang="en-US" altLang="ko-KR" sz="1600" dirty="0" err="1"/>
                        <a:t>int</a:t>
                      </a:r>
                      <a:endParaRPr lang="en-US" altLang="ko-KR" sz="1600" dirty="0"/>
                    </a:p>
                    <a:p>
                      <a:pPr latinLnBrk="1"/>
                      <a:r>
                        <a:rPr lang="en-US" altLang="ko-KR" sz="1600" dirty="0" err="1"/>
                        <a:t>Cuda</a:t>
                      </a:r>
                      <a:r>
                        <a:rPr lang="en-US" altLang="ko-KR" sz="1600" dirty="0"/>
                        <a:t> </a:t>
                      </a:r>
                      <a:r>
                        <a:rPr lang="ko-KR" altLang="en-US" sz="1600" dirty="0"/>
                        <a:t>사용 여부</a:t>
                      </a:r>
                      <a:r>
                        <a:rPr lang="en-US" altLang="ko-KR" sz="1600" dirty="0"/>
                        <a:t>,</a:t>
                      </a:r>
                      <a:r>
                        <a:rPr lang="en-US" altLang="ko-KR" sz="1600" baseline="0" dirty="0"/>
                        <a:t> bool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Torch</a:t>
                      </a:r>
                      <a:r>
                        <a:rPr lang="en-US" altLang="ko-KR" sz="1600" baseline="0" dirty="0"/>
                        <a:t> </a:t>
                      </a:r>
                      <a:r>
                        <a:rPr lang="ko-KR" altLang="en-US" sz="1600" baseline="0" dirty="0"/>
                        <a:t>모델을 이용한 </a:t>
                      </a:r>
                      <a:r>
                        <a:rPr lang="en-US" altLang="ko-KR" sz="1600" baseline="0" dirty="0"/>
                        <a:t>DNN </a:t>
                      </a:r>
                      <a:r>
                        <a:rPr lang="ko-KR" altLang="en-US" sz="1600" baseline="0" dirty="0"/>
                        <a:t>서비스를 실행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52551594"/>
                  </a:ext>
                </a:extLst>
              </a:tr>
              <a:tr h="945238"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forward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/>
                        <a:t>rgbImg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/>
                        <a:t>이미지</a:t>
                      </a:r>
                      <a:r>
                        <a:rPr lang="en-US" altLang="ko-KR" sz="1600" dirty="0"/>
                        <a:t>, </a:t>
                      </a:r>
                      <a:r>
                        <a:rPr lang="en-US" altLang="ko-KR" sz="1600" dirty="0" err="1"/>
                        <a:t>numpy.ndarray</a:t>
                      </a:r>
                      <a:endParaRPr lang="en-US" altLang="ko-KR" sz="1600" dirty="0"/>
                    </a:p>
                    <a:p>
                      <a:pPr latinLnBrk="1"/>
                      <a:endParaRPr lang="en-US" altLang="ko-K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/>
                        <a:t>Numpy.ndarray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이미지를 </a:t>
                      </a:r>
                      <a:r>
                        <a:rPr lang="en-US" altLang="ko-KR" sz="1600" dirty="0"/>
                        <a:t>DNN</a:t>
                      </a:r>
                      <a:r>
                        <a:rPr lang="ko-KR" altLang="en-US" sz="1600" dirty="0"/>
                        <a:t>에 적용시켜 나온 결과값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176045714"/>
                  </a:ext>
                </a:extLst>
              </a:tr>
              <a:tr h="1509165"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/>
                        <a:t>forwardPath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/>
                        <a:t>imgPath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/>
                        <a:t>이미지 경로</a:t>
                      </a:r>
                      <a:r>
                        <a:rPr lang="en-US" altLang="ko-KR" sz="1600" dirty="0"/>
                        <a:t>, string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/>
                        <a:t>Numpy.ndarray</a:t>
                      </a:r>
                      <a:endParaRPr lang="ko-KR" altLang="en-US" sz="1600" dirty="0"/>
                    </a:p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/>
                        <a:t>입력된 경로의 이미지를 </a:t>
                      </a:r>
                      <a:r>
                        <a:rPr lang="en-US" altLang="ko-KR" sz="1600" dirty="0"/>
                        <a:t>DNN</a:t>
                      </a:r>
                      <a:r>
                        <a:rPr lang="ko-KR" altLang="en-US" sz="1600" dirty="0"/>
                        <a:t>에 적용시켜 나온 결과값</a:t>
                      </a:r>
                    </a:p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2483253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75572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Openface</a:t>
            </a:r>
            <a:r>
              <a:rPr lang="en-US" altLang="ko-KR" dirty="0"/>
              <a:t> API Reference</a:t>
            </a:r>
            <a:endParaRPr lang="ko-KR" altLang="en-US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4946407"/>
              </p:ext>
            </p:extLst>
          </p:nvPr>
        </p:nvGraphicFramePr>
        <p:xfrm>
          <a:off x="283536" y="1690689"/>
          <a:ext cx="11674549" cy="50016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0251">
                  <a:extLst>
                    <a:ext uri="{9D8B030D-6E8A-4147-A177-3AD203B41FA5}">
                      <a16:colId xmlns="" xmlns:a16="http://schemas.microsoft.com/office/drawing/2014/main" val="415286143"/>
                    </a:ext>
                  </a:extLst>
                </a:gridCol>
                <a:gridCol w="1129191">
                  <a:extLst>
                    <a:ext uri="{9D8B030D-6E8A-4147-A177-3AD203B41FA5}">
                      <a16:colId xmlns="" xmlns:a16="http://schemas.microsoft.com/office/drawing/2014/main" val="1903286661"/>
                    </a:ext>
                  </a:extLst>
                </a:gridCol>
                <a:gridCol w="1207065">
                  <a:extLst>
                    <a:ext uri="{9D8B030D-6E8A-4147-A177-3AD203B41FA5}">
                      <a16:colId xmlns="" xmlns:a16="http://schemas.microsoft.com/office/drawing/2014/main" val="1289802703"/>
                    </a:ext>
                  </a:extLst>
                </a:gridCol>
                <a:gridCol w="1473536">
                  <a:extLst>
                    <a:ext uri="{9D8B030D-6E8A-4147-A177-3AD203B41FA5}">
                      <a16:colId xmlns="" xmlns:a16="http://schemas.microsoft.com/office/drawing/2014/main" val="2418100343"/>
                    </a:ext>
                  </a:extLst>
                </a:gridCol>
                <a:gridCol w="2998520">
                  <a:extLst>
                    <a:ext uri="{9D8B030D-6E8A-4147-A177-3AD203B41FA5}">
                      <a16:colId xmlns="" xmlns:a16="http://schemas.microsoft.com/office/drawing/2014/main" val="2879125753"/>
                    </a:ext>
                  </a:extLst>
                </a:gridCol>
                <a:gridCol w="1781298">
                  <a:extLst>
                    <a:ext uri="{9D8B030D-6E8A-4147-A177-3AD203B41FA5}">
                      <a16:colId xmlns="" xmlns:a16="http://schemas.microsoft.com/office/drawing/2014/main" val="786919710"/>
                    </a:ext>
                  </a:extLst>
                </a:gridCol>
                <a:gridCol w="1994688">
                  <a:extLst>
                    <a:ext uri="{9D8B030D-6E8A-4147-A177-3AD203B41FA5}">
                      <a16:colId xmlns="" xmlns:a16="http://schemas.microsoft.com/office/drawing/2014/main" val="4039034040"/>
                    </a:ext>
                  </a:extLst>
                </a:gridCol>
              </a:tblGrid>
              <a:tr h="1899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package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class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Method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parameter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Parameter</a:t>
                      </a:r>
                      <a:r>
                        <a:rPr lang="en-US" altLang="ko-KR" sz="1600" baseline="0" dirty="0"/>
                        <a:t> </a:t>
                      </a:r>
                      <a:r>
                        <a:rPr lang="en-US" altLang="ko-KR" sz="1600" dirty="0"/>
                        <a:t>description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Return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비고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858759017"/>
                  </a:ext>
                </a:extLst>
              </a:tr>
              <a:tr h="46619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/>
                        <a:t>Openface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data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Image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Class</a:t>
                      </a:r>
                    </a:p>
                    <a:p>
                      <a:pPr latinLnBrk="1"/>
                      <a:r>
                        <a:rPr lang="en-US" altLang="ko-KR" sz="1600" dirty="0"/>
                        <a:t>Name</a:t>
                      </a:r>
                    </a:p>
                    <a:p>
                      <a:pPr latinLnBrk="1"/>
                      <a:r>
                        <a:rPr lang="en-US" altLang="ko-KR" sz="1600" dirty="0"/>
                        <a:t>Path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이미지의 클래스</a:t>
                      </a:r>
                      <a:r>
                        <a:rPr lang="en-US" altLang="ko-KR" sz="1600" dirty="0"/>
                        <a:t>,string</a:t>
                      </a:r>
                    </a:p>
                    <a:p>
                      <a:pPr latinLnBrk="1"/>
                      <a:r>
                        <a:rPr lang="ko-KR" altLang="en-US" sz="1600" dirty="0"/>
                        <a:t>이미지의 이름</a:t>
                      </a:r>
                      <a:r>
                        <a:rPr lang="en-US" altLang="ko-KR" sz="1600" dirty="0"/>
                        <a:t>,</a:t>
                      </a:r>
                      <a:r>
                        <a:rPr lang="en-US" altLang="ko-KR" sz="1600" baseline="0" dirty="0"/>
                        <a:t> string</a:t>
                      </a:r>
                    </a:p>
                    <a:p>
                      <a:pPr latinLnBrk="1"/>
                      <a:r>
                        <a:rPr lang="ko-KR" altLang="en-US" sz="1600" baseline="0" dirty="0"/>
                        <a:t>이미지의 경로</a:t>
                      </a:r>
                      <a:r>
                        <a:rPr lang="en-US" altLang="ko-KR" sz="1600" baseline="0" dirty="0"/>
                        <a:t>, string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Image</a:t>
                      </a:r>
                      <a:r>
                        <a:rPr lang="en-US" altLang="ko-KR" sz="1600" baseline="0" dirty="0"/>
                        <a:t> </a:t>
                      </a:r>
                      <a:r>
                        <a:rPr lang="ko-KR" altLang="en-US" sz="1600" baseline="0" dirty="0"/>
                        <a:t>객체 생성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클래스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/>
                        <a:t>이름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/>
                        <a:t>경로를 통해 특정 이미지를 생성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52551594"/>
                  </a:ext>
                </a:extLst>
              </a:tr>
              <a:tr h="523663"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/>
                        <a:t>getBGR</a:t>
                      </a:r>
                      <a:r>
                        <a:rPr lang="en-US" altLang="ko-KR" sz="1600" dirty="0"/>
                        <a:t>()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/>
                        <a:t>numpy.ndarray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/>
                        <a:t>이미지 객체에서 </a:t>
                      </a:r>
                      <a:r>
                        <a:rPr lang="en-US" altLang="ko-KR" sz="1600" dirty="0"/>
                        <a:t>BGR </a:t>
                      </a:r>
                      <a:r>
                        <a:rPr lang="ko-KR" altLang="en-US" sz="1600" dirty="0"/>
                        <a:t>포맷의 데이터를 획득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176045714"/>
                  </a:ext>
                </a:extLst>
              </a:tr>
              <a:tr h="854912"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/>
                        <a:t>getRGB</a:t>
                      </a:r>
                      <a:r>
                        <a:rPr lang="en-US" altLang="ko-KR" sz="1600" dirty="0"/>
                        <a:t>()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/>
                        <a:t>numpy.ndarray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/>
                        <a:t>이미지 객체에서 </a:t>
                      </a:r>
                      <a:r>
                        <a:rPr lang="en-US" altLang="ko-KR" sz="1600" dirty="0"/>
                        <a:t>RGB </a:t>
                      </a:r>
                      <a:r>
                        <a:rPr lang="ko-KR" altLang="en-US" sz="1600" dirty="0"/>
                        <a:t>포맷의 데이터를 획득</a:t>
                      </a:r>
                      <a:r>
                        <a:rPr lang="en-US" altLang="ko-KR" sz="1600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248325365"/>
                  </a:ext>
                </a:extLst>
              </a:tr>
              <a:tr h="854912"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/>
                        <a:t>iterImgs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directory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/>
                        <a:t>이미지를 포함하는 디렉토리 </a:t>
                      </a:r>
                      <a:r>
                        <a:rPr lang="en-US" altLang="ko-KR" sz="1600" baseline="0" dirty="0"/>
                        <a:t> </a:t>
                      </a:r>
                      <a:r>
                        <a:rPr lang="ko-KR" altLang="en-US" sz="1600" baseline="0" dirty="0"/>
                        <a:t>위치</a:t>
                      </a:r>
                      <a:r>
                        <a:rPr lang="en-US" altLang="ko-KR" sz="1600" dirty="0"/>
                        <a:t>,string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Iterator</a:t>
                      </a:r>
                      <a:r>
                        <a:rPr lang="en-US" altLang="ko-KR" sz="1600" baseline="0" dirty="0"/>
                        <a:t> of images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/>
                        <a:t>디렉토리 내부에서 이미지를 읽어 들이고 그것들을 메모리 로딩</a:t>
                      </a:r>
                      <a:r>
                        <a:rPr lang="en-US" altLang="ko-KR" sz="1600" dirty="0"/>
                        <a:t>,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err="1"/>
                        <a:t>이터레이터를</a:t>
                      </a:r>
                      <a:r>
                        <a:rPr lang="ko-KR" altLang="en-US" sz="1600" dirty="0"/>
                        <a:t> 반환</a:t>
                      </a:r>
                      <a:endParaRPr lang="en-US" altLang="ko-KR" sz="16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85903179"/>
                  </a:ext>
                </a:extLst>
              </a:tr>
              <a:tr h="854912"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helper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/>
                        <a:t>mkdirP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path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/>
                        <a:t>디렉토리 경로</a:t>
                      </a:r>
                      <a:r>
                        <a:rPr lang="en-US" altLang="ko-KR" sz="1600" dirty="0"/>
                        <a:t>,string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/>
                        <a:t>특정 디렉토리를 생성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/>
                        <a:t>이미 있을 경우 </a:t>
                      </a:r>
                      <a:r>
                        <a:rPr lang="ko-KR" altLang="en-US" sz="1600" dirty="0" err="1"/>
                        <a:t>스킵</a:t>
                      </a:r>
                      <a:endParaRPr lang="en-US" altLang="ko-KR" sz="16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504379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85704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680" y="1452880"/>
            <a:ext cx="5308600" cy="20066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5062" y="1452880"/>
            <a:ext cx="5156200" cy="2336800"/>
          </a:xfrm>
          <a:prstGeom prst="rect">
            <a:avLst/>
          </a:prstGeom>
        </p:spPr>
      </p:pic>
      <p:sp>
        <p:nvSpPr>
          <p:cNvPr id="17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kumimoji="1" lang="en-US" altLang="ko-KR" dirty="0"/>
              <a:t>Training</a:t>
            </a:r>
            <a:endParaRPr kumimoji="1"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8200" y="3670300"/>
            <a:ext cx="7975600" cy="2989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46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9800" y="508000"/>
            <a:ext cx="5232400" cy="584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1361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362585"/>
            <a:ext cx="10515600" cy="978535"/>
          </a:xfrm>
        </p:spPr>
        <p:txBody>
          <a:bodyPr>
            <a:normAutofit lnSpcReduction="10000"/>
          </a:bodyPr>
          <a:lstStyle/>
          <a:p>
            <a:r>
              <a:rPr kumimoji="1" lang="en-US" altLang="ko-KR" dirty="0" err="1"/>
              <a:t>Cnn</a:t>
            </a:r>
            <a:r>
              <a:rPr kumimoji="1" lang="en-US" altLang="ko-KR" dirty="0"/>
              <a:t> Classification example</a:t>
            </a:r>
          </a:p>
          <a:p>
            <a:r>
              <a:rPr kumimoji="1" lang="en-US" altLang="ko-KR" dirty="0"/>
              <a:t>https://</a:t>
            </a:r>
            <a:r>
              <a:rPr kumimoji="1" lang="en-US" altLang="ko-KR" dirty="0" err="1"/>
              <a:t>www.youtube.com</a:t>
            </a:r>
            <a:r>
              <a:rPr kumimoji="1" lang="en-US" altLang="ko-KR" dirty="0"/>
              <a:t>/</a:t>
            </a:r>
            <a:r>
              <a:rPr kumimoji="1" lang="en-US" altLang="ko-KR" dirty="0" err="1"/>
              <a:t>watch?v</a:t>
            </a:r>
            <a:r>
              <a:rPr kumimoji="1" lang="en-US" altLang="ko-KR" dirty="0"/>
              <a:t>=gEfKfF9Ef3U</a:t>
            </a:r>
            <a:endParaRPr kumimoji="1"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100" y="1341120"/>
            <a:ext cx="9829800" cy="5015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6691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ko-KR"/>
              <a:t>Bench Mark</a:t>
            </a:r>
            <a:endParaRPr kumimoji="1"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95108" y="1825625"/>
            <a:ext cx="580178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165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ko-KR"/>
              <a:t>Accuracies</a:t>
            </a:r>
            <a:endParaRPr kumimoji="1"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11350" y="2896394"/>
            <a:ext cx="8369300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2727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1203</TotalTime>
  <Words>1661</Words>
  <Application>Microsoft Macintosh PowerPoint</Application>
  <PresentationFormat>와이드스크린</PresentationFormat>
  <Paragraphs>557</Paragraphs>
  <Slides>46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46</vt:i4>
      </vt:variant>
    </vt:vector>
  </HeadingPairs>
  <TitlesOfParts>
    <vt:vector size="49" baseType="lpstr">
      <vt:lpstr>맑은 고딕</vt:lpstr>
      <vt:lpstr>Arial</vt:lpstr>
      <vt:lpstr>Office 테마</vt:lpstr>
      <vt:lpstr>OpenFace</vt:lpstr>
      <vt:lpstr>PowerPoint 프레젠테이션</vt:lpstr>
      <vt:lpstr>Openface Library</vt:lpstr>
      <vt:lpstr>papers</vt:lpstr>
      <vt:lpstr>Training</vt:lpstr>
      <vt:lpstr>PowerPoint 프레젠테이션</vt:lpstr>
      <vt:lpstr>PowerPoint 프레젠테이션</vt:lpstr>
      <vt:lpstr>Bench Mark</vt:lpstr>
      <vt:lpstr>Accuracies</vt:lpstr>
      <vt:lpstr>LFW</vt:lpstr>
      <vt:lpstr>Openface Library</vt:lpstr>
      <vt:lpstr>구조</vt:lpstr>
      <vt:lpstr>직접 설치</vt:lpstr>
      <vt:lpstr>Docker를 통한 설치 1</vt:lpstr>
      <vt:lpstr>Nvidia-Docker를 이용한 설치1</vt:lpstr>
      <vt:lpstr>Nvidia-Docker를 이용한 설치2</vt:lpstr>
      <vt:lpstr>이미지 비교</vt:lpstr>
      <vt:lpstr>분류예제</vt:lpstr>
      <vt:lpstr>pretrain 이용 학습하기</vt:lpstr>
      <vt:lpstr>데이터셋 준비하기</vt:lpstr>
      <vt:lpstr>전처리</vt:lpstr>
      <vt:lpstr>Representation 작성</vt:lpstr>
      <vt:lpstr>분류기 학습 및 활용</vt:lpstr>
      <vt:lpstr>pretrain 이용 학습 정리</vt:lpstr>
      <vt:lpstr>TorchNuralNet 새로 만들기</vt:lpstr>
      <vt:lpstr>데이터셋 준비하기</vt:lpstr>
      <vt:lpstr>전처리</vt:lpstr>
      <vt:lpstr>Model 학습</vt:lpstr>
      <vt:lpstr>Model 분석</vt:lpstr>
      <vt:lpstr>Model 활용</vt:lpstr>
      <vt:lpstr>예측 프로그램 작성 과정</vt:lpstr>
      <vt:lpstr>preTrain VS DNN </vt:lpstr>
      <vt:lpstr>Dnn 학습 정리</vt:lpstr>
      <vt:lpstr>사용후기</vt:lpstr>
      <vt:lpstr>차후 확장</vt:lpstr>
      <vt:lpstr>PowerPoint 프레젠테이션</vt:lpstr>
      <vt:lpstr>Appendix Library Reference</vt:lpstr>
      <vt:lpstr>./demos/classifier.py 공통</vt:lpstr>
      <vt:lpstr>./demos/classifier.py</vt:lpstr>
      <vt:lpstr>./training/main.lua</vt:lpstr>
      <vt:lpstr>./training/main.lua</vt:lpstr>
      <vt:lpstr>LFW Pairs.txt</vt:lpstr>
      <vt:lpstr>Openface API Reference</vt:lpstr>
      <vt:lpstr>Openface API Reference</vt:lpstr>
      <vt:lpstr>Openface API Reference</vt:lpstr>
      <vt:lpstr>Openface API Reference</vt:lpstr>
    </vt:vector>
  </TitlesOfParts>
  <Company/>
  <LinksUpToDate>false</LinksUpToDate>
  <SharedDoc>false</SharedDoc>
  <HyperlinksChanged>false</HyperlinksChanged>
  <AppVersion>15.0024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openface</dc:title>
  <dc:creator>강재호</dc:creator>
  <cp:lastModifiedBy>강재호</cp:lastModifiedBy>
  <cp:revision>67</cp:revision>
  <dcterms:created xsi:type="dcterms:W3CDTF">2016-07-20T06:58:14Z</dcterms:created>
  <dcterms:modified xsi:type="dcterms:W3CDTF">2016-07-22T13:47:55Z</dcterms:modified>
</cp:coreProperties>
</file>